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7561263" cy="10693400"/>
  <p:notesSz cx="6735763" cy="9866313"/>
  <p:defaultText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DDC9"/>
    <a:srgbClr val="35B597"/>
    <a:srgbClr val="FFCCCC"/>
    <a:srgbClr val="89ED51"/>
    <a:srgbClr val="B7F395"/>
    <a:srgbClr val="D4F8C0"/>
    <a:srgbClr val="223C5C"/>
    <a:srgbClr val="F04EC2"/>
    <a:srgbClr val="E61A93"/>
    <a:srgbClr val="3FE7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06" autoAdjust="0"/>
    <p:restoredTop sz="93596" autoAdjust="0"/>
  </p:normalViewPr>
  <p:slideViewPr>
    <p:cSldViewPr>
      <p:cViewPr>
        <p:scale>
          <a:sx n="90" d="100"/>
          <a:sy n="90" d="100"/>
        </p:scale>
        <p:origin x="1422" y="-1464"/>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81235E0-7ACB-464C-A830-F37448D3D44D}" type="datetimeFigureOut">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917A2C-9568-4054-9962-B9FB55D5DA9F}" type="slidenum">
              <a:rPr kumimoji="1" lang="ja-JP" altLang="en-US" smtClean="0"/>
              <a:t>‹#›</a:t>
            </a:fld>
            <a:endParaRPr kumimoji="1" lang="ja-JP" altLang="en-US"/>
          </a:p>
        </p:txBody>
      </p:sp>
    </p:spTree>
    <p:extLst>
      <p:ext uri="{BB962C8B-B14F-4D97-AF65-F5344CB8AC3E}">
        <p14:creationId xmlns:p14="http://schemas.microsoft.com/office/powerpoint/2010/main" val="517212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81235E0-7ACB-464C-A830-F37448D3D44D}" type="datetimeFigureOut">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917A2C-9568-4054-9962-B9FB55D5DA9F}" type="slidenum">
              <a:rPr kumimoji="1" lang="ja-JP" altLang="en-US" smtClean="0"/>
              <a:t>‹#›</a:t>
            </a:fld>
            <a:endParaRPr kumimoji="1" lang="ja-JP" altLang="en-US"/>
          </a:p>
        </p:txBody>
      </p:sp>
    </p:spTree>
    <p:extLst>
      <p:ext uri="{BB962C8B-B14F-4D97-AF65-F5344CB8AC3E}">
        <p14:creationId xmlns:p14="http://schemas.microsoft.com/office/powerpoint/2010/main" val="2664494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618831"/>
            <a:ext cx="1275964" cy="13178626"/>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548" y="618831"/>
            <a:ext cx="3701869" cy="1317862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81235E0-7ACB-464C-A830-F37448D3D44D}" type="datetimeFigureOut">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917A2C-9568-4054-9962-B9FB55D5DA9F}" type="slidenum">
              <a:rPr kumimoji="1" lang="ja-JP" altLang="en-US" smtClean="0"/>
              <a:t>‹#›</a:t>
            </a:fld>
            <a:endParaRPr kumimoji="1" lang="ja-JP" altLang="en-US"/>
          </a:p>
        </p:txBody>
      </p:sp>
    </p:spTree>
    <p:extLst>
      <p:ext uri="{BB962C8B-B14F-4D97-AF65-F5344CB8AC3E}">
        <p14:creationId xmlns:p14="http://schemas.microsoft.com/office/powerpoint/2010/main" val="3965809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81235E0-7ACB-464C-A830-F37448D3D44D}" type="datetimeFigureOut">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917A2C-9568-4054-9962-B9FB55D5DA9F}" type="slidenum">
              <a:rPr kumimoji="1" lang="ja-JP" altLang="en-US" smtClean="0"/>
              <a:t>‹#›</a:t>
            </a:fld>
            <a:endParaRPr kumimoji="1" lang="ja-JP" altLang="en-US"/>
          </a:p>
        </p:txBody>
      </p:sp>
    </p:spTree>
    <p:extLst>
      <p:ext uri="{BB962C8B-B14F-4D97-AF65-F5344CB8AC3E}">
        <p14:creationId xmlns:p14="http://schemas.microsoft.com/office/powerpoint/2010/main" val="3796580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81235E0-7ACB-464C-A830-F37448D3D44D}" type="datetimeFigureOut">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917A2C-9568-4054-9962-B9FB55D5DA9F}" type="slidenum">
              <a:rPr kumimoji="1" lang="ja-JP" altLang="en-US" smtClean="0"/>
              <a:t>‹#›</a:t>
            </a:fld>
            <a:endParaRPr kumimoji="1" lang="ja-JP" altLang="en-US"/>
          </a:p>
        </p:txBody>
      </p:sp>
    </p:spTree>
    <p:extLst>
      <p:ext uri="{BB962C8B-B14F-4D97-AF65-F5344CB8AC3E}">
        <p14:creationId xmlns:p14="http://schemas.microsoft.com/office/powerpoint/2010/main" val="3842969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81235E0-7ACB-464C-A830-F37448D3D44D}" type="datetimeFigureOut">
              <a:rPr kumimoji="1" lang="ja-JP" altLang="en-US" smtClean="0"/>
              <a:t>2025/7/11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917A2C-9568-4054-9962-B9FB55D5DA9F}" type="slidenum">
              <a:rPr kumimoji="1" lang="ja-JP" altLang="en-US" smtClean="0"/>
              <a:t>‹#›</a:t>
            </a:fld>
            <a:endParaRPr kumimoji="1" lang="ja-JP" altLang="en-US"/>
          </a:p>
        </p:txBody>
      </p:sp>
    </p:spTree>
    <p:extLst>
      <p:ext uri="{BB962C8B-B14F-4D97-AF65-F5344CB8AC3E}">
        <p14:creationId xmlns:p14="http://schemas.microsoft.com/office/powerpoint/2010/main" val="175149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81235E0-7ACB-464C-A830-F37448D3D44D}" type="datetimeFigureOut">
              <a:rPr kumimoji="1" lang="ja-JP" altLang="en-US" smtClean="0"/>
              <a:t>2025/7/11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917A2C-9568-4054-9962-B9FB55D5DA9F}" type="slidenum">
              <a:rPr kumimoji="1" lang="ja-JP" altLang="en-US" smtClean="0"/>
              <a:t>‹#›</a:t>
            </a:fld>
            <a:endParaRPr kumimoji="1" lang="ja-JP" altLang="en-US"/>
          </a:p>
        </p:txBody>
      </p:sp>
    </p:spTree>
    <p:extLst>
      <p:ext uri="{BB962C8B-B14F-4D97-AF65-F5344CB8AC3E}">
        <p14:creationId xmlns:p14="http://schemas.microsoft.com/office/powerpoint/2010/main" val="3494323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81235E0-7ACB-464C-A830-F37448D3D44D}" type="datetimeFigureOut">
              <a:rPr kumimoji="1" lang="ja-JP" altLang="en-US" smtClean="0"/>
              <a:t>2025/7/11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917A2C-9568-4054-9962-B9FB55D5DA9F}" type="slidenum">
              <a:rPr kumimoji="1" lang="ja-JP" altLang="en-US" smtClean="0"/>
              <a:t>‹#›</a:t>
            </a:fld>
            <a:endParaRPr kumimoji="1" lang="ja-JP" altLang="en-US"/>
          </a:p>
        </p:txBody>
      </p:sp>
    </p:spTree>
    <p:extLst>
      <p:ext uri="{BB962C8B-B14F-4D97-AF65-F5344CB8AC3E}">
        <p14:creationId xmlns:p14="http://schemas.microsoft.com/office/powerpoint/2010/main" val="84385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81235E0-7ACB-464C-A830-F37448D3D44D}" type="datetimeFigureOut">
              <a:rPr kumimoji="1" lang="ja-JP" altLang="en-US" smtClean="0"/>
              <a:t>2025/7/11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917A2C-9568-4054-9962-B9FB55D5DA9F}" type="slidenum">
              <a:rPr kumimoji="1" lang="ja-JP" altLang="en-US" smtClean="0"/>
              <a:t>‹#›</a:t>
            </a:fld>
            <a:endParaRPr kumimoji="1" lang="ja-JP" altLang="en-US"/>
          </a:p>
        </p:txBody>
      </p:sp>
    </p:spTree>
    <p:extLst>
      <p:ext uri="{BB962C8B-B14F-4D97-AF65-F5344CB8AC3E}">
        <p14:creationId xmlns:p14="http://schemas.microsoft.com/office/powerpoint/2010/main" val="2652715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4"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81235E0-7ACB-464C-A830-F37448D3D44D}" type="datetimeFigureOut">
              <a:rPr kumimoji="1" lang="ja-JP" altLang="en-US" smtClean="0"/>
              <a:t>2025/7/11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917A2C-9568-4054-9962-B9FB55D5DA9F}" type="slidenum">
              <a:rPr kumimoji="1" lang="ja-JP" altLang="en-US" smtClean="0"/>
              <a:t>‹#›</a:t>
            </a:fld>
            <a:endParaRPr kumimoji="1" lang="ja-JP" altLang="en-US"/>
          </a:p>
        </p:txBody>
      </p:sp>
    </p:spTree>
    <p:extLst>
      <p:ext uri="{BB962C8B-B14F-4D97-AF65-F5344CB8AC3E}">
        <p14:creationId xmlns:p14="http://schemas.microsoft.com/office/powerpoint/2010/main" val="4259347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kumimoji="1" lang="ja-JP" altLang="en-US"/>
          </a:p>
        </p:txBody>
      </p:sp>
      <p:sp>
        <p:nvSpPr>
          <p:cNvPr id="4" name="テキスト プレースホルダー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81235E0-7ACB-464C-A830-F37448D3D44D}" type="datetimeFigureOut">
              <a:rPr kumimoji="1" lang="ja-JP" altLang="en-US" smtClean="0"/>
              <a:t>2025/7/11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917A2C-9568-4054-9962-B9FB55D5DA9F}" type="slidenum">
              <a:rPr kumimoji="1" lang="ja-JP" altLang="en-US" smtClean="0"/>
              <a:t>‹#›</a:t>
            </a:fld>
            <a:endParaRPr kumimoji="1" lang="ja-JP" altLang="en-US"/>
          </a:p>
        </p:txBody>
      </p:sp>
    </p:spTree>
    <p:extLst>
      <p:ext uri="{BB962C8B-B14F-4D97-AF65-F5344CB8AC3E}">
        <p14:creationId xmlns:p14="http://schemas.microsoft.com/office/powerpoint/2010/main" val="2760326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281235E0-7ACB-464C-A830-F37448D3D44D}" type="datetimeFigureOut">
              <a:rPr kumimoji="1" lang="ja-JP" altLang="en-US" smtClean="0"/>
              <a:t>2025/7/11</a:t>
            </a:fld>
            <a:endParaRPr kumimoji="1" lang="ja-JP" altLang="en-US"/>
          </a:p>
        </p:txBody>
      </p:sp>
      <p:sp>
        <p:nvSpPr>
          <p:cNvPr id="5" name="フッター プレースホルダー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87917A2C-9568-4054-9962-B9FB55D5DA9F}" type="slidenum">
              <a:rPr kumimoji="1" lang="ja-JP" altLang="en-US" smtClean="0"/>
              <a:t>‹#›</a:t>
            </a:fld>
            <a:endParaRPr kumimoji="1" lang="ja-JP" altLang="en-US"/>
          </a:p>
        </p:txBody>
      </p:sp>
    </p:spTree>
    <p:extLst>
      <p:ext uri="{BB962C8B-B14F-4D97-AF65-F5344CB8AC3E}">
        <p14:creationId xmlns:p14="http://schemas.microsoft.com/office/powerpoint/2010/main" val="2477828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kumimoji="1"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J1_xGlOgg7o" TargetMode="External"/><Relationship Id="rId2" Type="http://schemas.openxmlformats.org/officeDocument/2006/relationships/hyperlink" Target="https://youtu.be/91OjOwwp52Y"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youtu.be/J9E6rPMoAl0" TargetMode="External"/><Relationship Id="rId4" Type="http://schemas.openxmlformats.org/officeDocument/2006/relationships/hyperlink" Target="https://youtu.be/gRnd-UcASk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3967801" y="3275018"/>
            <a:ext cx="289674" cy="31009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3886594" y="3202146"/>
            <a:ext cx="441146" cy="400110"/>
          </a:xfrm>
          <a:prstGeom prst="rect">
            <a:avLst/>
          </a:prstGeom>
          <a:noFill/>
        </p:spPr>
        <p:txBody>
          <a:bodyPr wrap="none" rtlCol="0">
            <a:spAutoFit/>
          </a:bodyPr>
          <a:lstStyle/>
          <a:p>
            <a:r>
              <a:rPr lang="ja-JP" altLang="en-US" dirty="0">
                <a:latin typeface="HGP創英角ｺﾞｼｯｸUB" panose="020B0900000000000000" pitchFamily="50" charset="-128"/>
                <a:ea typeface="HGP創英角ｺﾞｼｯｸUB" panose="020B0900000000000000" pitchFamily="50" charset="-128"/>
              </a:rPr>
              <a:t>木</a:t>
            </a:r>
            <a:endParaRPr kumimoji="1" lang="ja-JP" altLang="en-US" dirty="0">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523274" y="5830842"/>
            <a:ext cx="6463422" cy="418166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テキスト ボックス 33"/>
          <p:cNvSpPr txBox="1"/>
          <p:nvPr/>
        </p:nvSpPr>
        <p:spPr>
          <a:xfrm>
            <a:off x="523274" y="5660633"/>
            <a:ext cx="6281283" cy="43011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400" u="sng" dirty="0">
                <a:latin typeface="Meiryo UI" panose="020B0604030504040204" pitchFamily="50" charset="-128"/>
                <a:ea typeface="Meiryo UI" panose="020B0604030504040204" pitchFamily="50" charset="-128"/>
              </a:rPr>
              <a:t>① トライアルブース </a:t>
            </a:r>
            <a:r>
              <a:rPr lang="en-US" altLang="ja-JP" sz="1400" u="sng" dirty="0">
                <a:latin typeface="Meiryo UI" panose="020B0604030504040204" pitchFamily="50" charset="-128"/>
                <a:ea typeface="Meiryo UI" panose="020B0604030504040204" pitchFamily="50" charset="-128"/>
              </a:rPr>
              <a:t>1.5m×1.5m</a:t>
            </a:r>
            <a:r>
              <a:rPr lang="ja-JP" altLang="en-US" sz="1400" u="sng" dirty="0">
                <a:latin typeface="Meiryo UI" panose="020B0604030504040204" pitchFamily="50" charset="-128"/>
                <a:ea typeface="Meiryo UI" panose="020B0604030504040204" pitchFamily="50" charset="-128"/>
              </a:rPr>
              <a:t>　の特設ブース装飾を制作！</a:t>
            </a:r>
            <a:endParaRPr lang="en-US" altLang="ja-JP" sz="1400" u="sng"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200" dirty="0">
                <a:effectLst/>
                <a:latin typeface="Meiryo UI" panose="020B0604030504040204" pitchFamily="50" charset="-128"/>
                <a:ea typeface="Meiryo UI" panose="020B0604030504040204" pitchFamily="50" charset="-128"/>
              </a:rPr>
              <a:t>事業所ごとに希望のデザインで制作させていただきます。</a:t>
            </a:r>
            <a:endParaRPr lang="en-US" altLang="ja-JP" sz="1200" dirty="0">
              <a:effectLst/>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solidFill>
                  <a:srgbClr val="FF0000"/>
                </a:solidFill>
                <a:latin typeface="Meiryo UI" panose="020B0604030504040204" pitchFamily="50" charset="-128"/>
                <a:ea typeface="Meiryo UI" panose="020B0604030504040204" pitchFamily="50" charset="-128"/>
              </a:rPr>
              <a:t>＊原則、</a:t>
            </a:r>
            <a:r>
              <a:rPr lang="ja-JP" altLang="en-US" sz="1200" b="1" dirty="0">
                <a:solidFill>
                  <a:srgbClr val="FF0000"/>
                </a:solidFill>
                <a:effectLst/>
                <a:latin typeface="Meiryo UI" panose="020B0604030504040204" pitchFamily="50" charset="-128"/>
                <a:ea typeface="Meiryo UI" panose="020B0604030504040204" pitchFamily="50" charset="-128"/>
              </a:rPr>
              <a:t>今までに制作して</a:t>
            </a:r>
            <a:r>
              <a:rPr lang="ja-JP" altLang="en-US" sz="1200" b="1" dirty="0">
                <a:solidFill>
                  <a:srgbClr val="FF0000"/>
                </a:solidFill>
                <a:latin typeface="Meiryo UI" panose="020B0604030504040204" pitchFamily="50" charset="-128"/>
                <a:ea typeface="Meiryo UI" panose="020B0604030504040204" pitchFamily="50" charset="-128"/>
              </a:rPr>
              <a:t>いない事業所を対象とします</a:t>
            </a:r>
            <a:r>
              <a:rPr lang="ja-JP" altLang="en-US" sz="1200" b="1" dirty="0">
                <a:solidFill>
                  <a:srgbClr val="FF0000"/>
                </a:solidFill>
                <a:effectLst/>
                <a:latin typeface="Meiryo UI" panose="020B0604030504040204" pitchFamily="50" charset="-128"/>
                <a:ea typeface="Meiryo UI" panose="020B0604030504040204" pitchFamily="50" charset="-128"/>
              </a:rPr>
              <a:t>　</a:t>
            </a:r>
            <a:endParaRPr lang="en-US" altLang="ja-JP" sz="1200" b="1" dirty="0">
              <a:solidFill>
                <a:srgbClr val="FF0000"/>
              </a:solidFill>
              <a:effectLst/>
              <a:latin typeface="Meiryo UI" panose="020B0604030504040204" pitchFamily="50" charset="-128"/>
              <a:ea typeface="Meiryo UI" panose="020B0604030504040204" pitchFamily="50" charset="-128"/>
            </a:endParaRPr>
          </a:p>
          <a:p>
            <a:r>
              <a:rPr lang="ja-JP" altLang="en-US" sz="1200" dirty="0">
                <a:effectLst/>
                <a:latin typeface="Meiryo UI" panose="020B0604030504040204" pitchFamily="50" charset="-128"/>
                <a:ea typeface="Meiryo UI" panose="020B0604030504040204" pitchFamily="50" charset="-128"/>
              </a:rPr>
              <a:t>　その他、小間代、備品レンタル、電気や水道使用等</a:t>
            </a:r>
            <a:r>
              <a:rPr lang="ja-JP" altLang="en-US" sz="1200" dirty="0">
                <a:latin typeface="Meiryo UI" panose="020B0604030504040204" pitchFamily="50" charset="-128"/>
                <a:ea typeface="Meiryo UI" panose="020B0604030504040204" pitchFamily="50" charset="-128"/>
              </a:rPr>
              <a:t>、出展にかかる費用は</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各自</a:t>
            </a:r>
            <a:r>
              <a:rPr lang="ja-JP" altLang="en-US" sz="1200" dirty="0">
                <a:effectLst/>
                <a:latin typeface="Meiryo UI" panose="020B0604030504040204" pitchFamily="50" charset="-128"/>
                <a:ea typeface="Meiryo UI" panose="020B0604030504040204" pitchFamily="50" charset="-128"/>
              </a:rPr>
              <a:t>ご負担いただきます</a:t>
            </a:r>
            <a:r>
              <a:rPr lang="ja-JP" altLang="en-US" sz="1200" dirty="0">
                <a:latin typeface="Meiryo UI" panose="020B0604030504040204" pitchFamily="50" charset="-128"/>
                <a:ea typeface="Meiryo UI" panose="020B0604030504040204" pitchFamily="50" charset="-128"/>
              </a:rPr>
              <a:t>。詳しくは商工会にお問い合わせください。</a:t>
            </a:r>
            <a:endParaRPr lang="en-US" altLang="ja-JP" sz="1200" dirty="0">
              <a:effectLst/>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400" u="sng" dirty="0">
                <a:latin typeface="Meiryo UI" panose="020B0604030504040204" pitchFamily="50" charset="-128"/>
                <a:ea typeface="Meiryo UI" panose="020B0604030504040204" pitchFamily="50" charset="-128"/>
              </a:rPr>
              <a:t>②兵庫県商工会エリアでの共同出展エリアに設置</a:t>
            </a:r>
            <a:endParaRPr lang="en-US" altLang="ja-JP" sz="1400" u="sng"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統一イメージの約</a:t>
            </a:r>
            <a:r>
              <a:rPr lang="en-US" altLang="ja-JP" sz="1200" dirty="0">
                <a:latin typeface="Meiryo UI" panose="020B0604030504040204" pitchFamily="50" charset="-128"/>
                <a:ea typeface="Meiryo UI" panose="020B0604030504040204" pitchFamily="50" charset="-128"/>
              </a:rPr>
              <a:t>5</a:t>
            </a:r>
            <a:r>
              <a:rPr lang="en-US" altLang="ja-JP" sz="1200" dirty="0">
                <a:effectLst/>
                <a:latin typeface="Meiryo UI" panose="020B0604030504040204" pitchFamily="50" charset="-128"/>
                <a:ea typeface="Meiryo UI" panose="020B0604030504040204" pitchFamily="50" charset="-128"/>
              </a:rPr>
              <a:t>0</a:t>
            </a:r>
            <a:r>
              <a:rPr lang="ja-JP" altLang="en-US" sz="1200" dirty="0">
                <a:effectLst/>
                <a:latin typeface="Meiryo UI" panose="020B0604030504040204" pitchFamily="50" charset="-128"/>
                <a:ea typeface="Meiryo UI" panose="020B0604030504040204" pitchFamily="50" charset="-128"/>
              </a:rPr>
              <a:t>社が、会場で一番インパクトのあるエリアを演出します。</a:t>
            </a:r>
            <a:endParaRPr lang="en-US" altLang="ja-JP" sz="1200" dirty="0">
              <a:effectLst/>
              <a:latin typeface="Meiryo UI" panose="020B0604030504040204" pitchFamily="50" charset="-128"/>
              <a:ea typeface="Meiryo UI" panose="020B0604030504040204" pitchFamily="50" charset="-128"/>
            </a:endParaRPr>
          </a:p>
          <a:p>
            <a:endParaRPr lang="en-US" altLang="ja-JP" sz="1200" u="sng" dirty="0">
              <a:latin typeface="Meiryo UI" panose="020B0604030504040204" pitchFamily="50" charset="-128"/>
              <a:ea typeface="Meiryo UI" panose="020B0604030504040204" pitchFamily="50" charset="-128"/>
            </a:endParaRPr>
          </a:p>
          <a:p>
            <a:r>
              <a:rPr lang="ja-JP" altLang="en-US" sz="1400" u="sng" dirty="0">
                <a:latin typeface="Meiryo UI" panose="020B0604030504040204" pitchFamily="50" charset="-128"/>
                <a:ea typeface="Meiryo UI" panose="020B0604030504040204" pitchFamily="50" charset="-128"/>
              </a:rPr>
              <a:t>③</a:t>
            </a:r>
            <a:r>
              <a:rPr lang="en-US" altLang="ja-JP" sz="1400" u="sng" dirty="0">
                <a:latin typeface="Meiryo UI" panose="020B0604030504040204" pitchFamily="50" charset="-128"/>
                <a:ea typeface="Meiryo UI" panose="020B0604030504040204" pitchFamily="50" charset="-128"/>
              </a:rPr>
              <a:t>FCP</a:t>
            </a:r>
            <a:r>
              <a:rPr lang="ja-JP" altLang="en-US" sz="1400" u="sng" dirty="0">
                <a:latin typeface="Meiryo UI" panose="020B0604030504040204" pitchFamily="50" charset="-128"/>
                <a:ea typeface="Meiryo UI" panose="020B0604030504040204" pitchFamily="50" charset="-128"/>
              </a:rPr>
              <a:t>シートの作成支援</a:t>
            </a:r>
            <a:endParaRPr lang="en-US" altLang="ja-JP" sz="1400" u="sng" dirty="0">
              <a:latin typeface="Meiryo UI" panose="020B0604030504040204" pitchFamily="50" charset="-128"/>
              <a:ea typeface="Meiryo UI" panose="020B0604030504040204" pitchFamily="50" charset="-128"/>
            </a:endParaRPr>
          </a:p>
          <a:p>
            <a:pPr marL="0" indent="0">
              <a:buNone/>
            </a:pPr>
            <a:r>
              <a:rPr lang="ja-JP" altLang="en-US"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自社の商品の特徴や取引条件等を的確に把握してもらうため</a:t>
            </a:r>
            <a:r>
              <a:rPr lang="ja-JP" altLang="en-US"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の</a:t>
            </a:r>
            <a:endParaRPr lang="en-US" altLang="ja-JP"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indent="0">
              <a:buNone/>
            </a:pP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商談シート</a:t>
            </a:r>
            <a:r>
              <a:rPr lang="ja-JP" altLang="en-US"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作成</a:t>
            </a:r>
            <a:r>
              <a:rPr lang="ja-JP" altLang="en-US"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を支援します。</a:t>
            </a:r>
            <a:endParaRPr lang="en-US" altLang="ja-JP" sz="12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indent="0">
              <a:buNone/>
            </a:pPr>
            <a:endParaRPr lang="en-US" altLang="ja-JP" sz="1200"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buNone/>
            </a:pPr>
            <a:r>
              <a:rPr lang="ja-JP" altLang="en-US" sz="1400" u="sng" dirty="0">
                <a:latin typeface="Meiryo UI" panose="020B0604030504040204" pitchFamily="50" charset="-128"/>
                <a:ea typeface="Meiryo UI" panose="020B0604030504040204" pitchFamily="50" charset="-128"/>
              </a:rPr>
              <a:t>④オンラインセミナー</a:t>
            </a:r>
            <a:endParaRPr lang="en-US" altLang="ja-JP" sz="1400" u="sng" dirty="0">
              <a:latin typeface="Meiryo UI" panose="020B0604030504040204" pitchFamily="50" charset="-128"/>
              <a:ea typeface="Meiryo UI" panose="020B0604030504040204" pitchFamily="50" charset="-128"/>
            </a:endParaRPr>
          </a:p>
          <a:p>
            <a:pPr marL="0" indent="0">
              <a:buNone/>
            </a:pPr>
            <a:r>
              <a:rPr lang="ja-JP" altLang="en-US" sz="1200" dirty="0">
                <a:latin typeface="Meiryo UI" panose="020B0604030504040204" pitchFamily="50" charset="-128"/>
                <a:ea typeface="Meiryo UI" panose="020B0604030504040204" pitchFamily="50" charset="-128"/>
              </a:rPr>
              <a:t>　内容や講師の情報については、裏面をご覧ください。</a:t>
            </a:r>
            <a:endParaRPr lang="en-US" altLang="ja-JP" sz="1200" dirty="0">
              <a:latin typeface="Meiryo UI" panose="020B0604030504040204" pitchFamily="50" charset="-128"/>
              <a:ea typeface="Meiryo UI" panose="020B0604030504040204" pitchFamily="50" charset="-128"/>
            </a:endParaRPr>
          </a:p>
          <a:p>
            <a:pPr marL="0" indent="0">
              <a:buNone/>
            </a:pPr>
            <a:endParaRPr lang="en-US" altLang="ja-JP" sz="1200" u="sng" dirty="0">
              <a:latin typeface="Meiryo UI" panose="020B0604030504040204" pitchFamily="50" charset="-128"/>
              <a:ea typeface="Meiryo UI" panose="020B0604030504040204" pitchFamily="50" charset="-128"/>
            </a:endParaRPr>
          </a:p>
          <a:p>
            <a:pPr marL="0" indent="0">
              <a:buNone/>
            </a:pPr>
            <a:r>
              <a:rPr lang="ja-JP" altLang="en-US" sz="1400" u="sng" dirty="0">
                <a:latin typeface="Meiryo UI" panose="020B0604030504040204" pitchFamily="50" charset="-128"/>
                <a:ea typeface="Meiryo UI" panose="020B0604030504040204" pitchFamily="50" charset="-128"/>
              </a:rPr>
              <a:t>⑤個別相談の実施</a:t>
            </a:r>
            <a:endParaRPr lang="en-US" altLang="ja-JP" sz="1400" u="sng" dirty="0">
              <a:latin typeface="Meiryo UI" panose="020B0604030504040204" pitchFamily="50" charset="-128"/>
              <a:ea typeface="Meiryo UI" panose="020B0604030504040204" pitchFamily="50" charset="-128"/>
            </a:endParaRPr>
          </a:p>
          <a:p>
            <a:pPr marL="0" indent="0">
              <a:buNone/>
            </a:pPr>
            <a:r>
              <a:rPr lang="ja-JP" altLang="en-US" sz="1200" dirty="0">
                <a:latin typeface="Meiryo UI" panose="020B0604030504040204" pitchFamily="50" charset="-128"/>
                <a:ea typeface="Meiryo UI" panose="020B0604030504040204" pitchFamily="50" charset="-128"/>
              </a:rPr>
              <a:t>　出展に関する悩みやお困りごとを、登録専門家に何でも相談いただけます。</a:t>
            </a:r>
            <a:endParaRPr lang="en-US" altLang="ja-JP" sz="1200" dirty="0">
              <a:latin typeface="Meiryo UI" panose="020B0604030504040204" pitchFamily="50" charset="-128"/>
              <a:ea typeface="Meiryo UI" panose="020B0604030504040204" pitchFamily="50" charset="-128"/>
            </a:endParaRPr>
          </a:p>
          <a:p>
            <a:pPr marL="0" indent="0">
              <a:buNone/>
            </a:pPr>
            <a:r>
              <a:rPr lang="ja-JP" altLang="en-US" sz="12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相談テーマ例</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商談シート（</a:t>
            </a:r>
            <a:r>
              <a:rPr lang="en-US" altLang="ja-JP" sz="1100" dirty="0">
                <a:latin typeface="Meiryo UI" panose="020B0604030504040204" pitchFamily="50" charset="-128"/>
                <a:ea typeface="Meiryo UI" panose="020B0604030504040204" pitchFamily="50" charset="-128"/>
              </a:rPr>
              <a:t>FCP</a:t>
            </a:r>
            <a:r>
              <a:rPr lang="ja-JP" altLang="en-US" sz="1100" dirty="0">
                <a:latin typeface="Meiryo UI" panose="020B0604030504040204" pitchFamily="50" charset="-128"/>
                <a:ea typeface="Meiryo UI" panose="020B0604030504040204" pitchFamily="50" charset="-128"/>
              </a:rPr>
              <a:t>シート等）作成、商談ブースの展開方法、商品ストーリー作成</a:t>
            </a:r>
            <a:endParaRPr lang="en-US" altLang="ja-JP" sz="1100" dirty="0">
              <a:latin typeface="Meiryo UI" panose="020B0604030504040204" pitchFamily="50" charset="-128"/>
              <a:ea typeface="Meiryo UI" panose="020B0604030504040204" pitchFamily="50" charset="-128"/>
            </a:endParaRPr>
          </a:p>
          <a:p>
            <a:pPr marL="0" indent="0">
              <a:buNone/>
            </a:pPr>
            <a:r>
              <a:rPr lang="ja-JP" altLang="en-US" sz="1100" dirty="0">
                <a:latin typeface="Meiryo UI" panose="020B0604030504040204" pitchFamily="50" charset="-128"/>
                <a:ea typeface="Meiryo UI" panose="020B0604030504040204" pitchFamily="50" charset="-128"/>
              </a:rPr>
              <a:t>　　　　　　　　　  プレスリリース作成、バイヤーへの働きかけ、選定方法、バイヤーアンケート実施　等</a:t>
            </a:r>
            <a:endParaRPr lang="en-US" altLang="ja-JP" sz="1100" dirty="0">
              <a:latin typeface="Meiryo UI" panose="020B0604030504040204" pitchFamily="50" charset="-128"/>
              <a:ea typeface="Meiryo UI" panose="020B0604030504040204" pitchFamily="50" charset="-128"/>
            </a:endParaRPr>
          </a:p>
        </p:txBody>
      </p:sp>
      <p:sp>
        <p:nvSpPr>
          <p:cNvPr id="38" name="Rectangle 367"/>
          <p:cNvSpPr>
            <a:spLocks noChangeArrowheads="1"/>
          </p:cNvSpPr>
          <p:nvPr/>
        </p:nvSpPr>
        <p:spPr bwMode="auto">
          <a:xfrm>
            <a:off x="240529" y="9620276"/>
            <a:ext cx="7056437"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defTabSz="955675" eaLnBrk="0" hangingPunct="0">
              <a:defRPr kumimoji="1" sz="1900">
                <a:solidFill>
                  <a:schemeClr val="tx1"/>
                </a:solidFill>
                <a:latin typeface="Arial" charset="0"/>
                <a:ea typeface="ＭＳ Ｐゴシック" charset="-128"/>
              </a:defRPr>
            </a:lvl1pPr>
            <a:lvl2pPr marL="742950" indent="-285750" defTabSz="955675" eaLnBrk="0" hangingPunct="0">
              <a:defRPr kumimoji="1" sz="1900">
                <a:solidFill>
                  <a:schemeClr val="tx1"/>
                </a:solidFill>
                <a:latin typeface="Arial" charset="0"/>
                <a:ea typeface="ＭＳ Ｐゴシック" charset="-128"/>
              </a:defRPr>
            </a:lvl2pPr>
            <a:lvl3pPr marL="1143000" indent="-228600" defTabSz="955675" eaLnBrk="0" hangingPunct="0">
              <a:defRPr kumimoji="1" sz="1900">
                <a:solidFill>
                  <a:schemeClr val="tx1"/>
                </a:solidFill>
                <a:latin typeface="Arial" charset="0"/>
                <a:ea typeface="ＭＳ Ｐゴシック" charset="-128"/>
              </a:defRPr>
            </a:lvl3pPr>
            <a:lvl4pPr marL="1600200" indent="-228600" defTabSz="955675" eaLnBrk="0" hangingPunct="0">
              <a:defRPr kumimoji="1" sz="1900">
                <a:solidFill>
                  <a:schemeClr val="tx1"/>
                </a:solidFill>
                <a:latin typeface="Arial" charset="0"/>
                <a:ea typeface="ＭＳ Ｐゴシック" charset="-128"/>
              </a:defRPr>
            </a:lvl4pPr>
            <a:lvl5pPr marL="2057400" indent="-228600" defTabSz="955675" eaLnBrk="0" hangingPunct="0">
              <a:defRPr kumimoji="1" sz="1900">
                <a:solidFill>
                  <a:schemeClr val="tx1"/>
                </a:solidFill>
                <a:latin typeface="Arial" charset="0"/>
                <a:ea typeface="ＭＳ Ｐゴシック" charset="-128"/>
              </a:defRPr>
            </a:lvl5pPr>
            <a:lvl6pPr marL="2514600" indent="-228600" defTabSz="955675" eaLnBrk="0" fontAlgn="base" hangingPunct="0">
              <a:spcBef>
                <a:spcPct val="0"/>
              </a:spcBef>
              <a:spcAft>
                <a:spcPct val="0"/>
              </a:spcAft>
              <a:defRPr kumimoji="1" sz="1900">
                <a:solidFill>
                  <a:schemeClr val="tx1"/>
                </a:solidFill>
                <a:latin typeface="Arial" charset="0"/>
                <a:ea typeface="ＭＳ Ｐゴシック" charset="-128"/>
              </a:defRPr>
            </a:lvl6pPr>
            <a:lvl7pPr marL="2971800" indent="-228600" defTabSz="955675" eaLnBrk="0" fontAlgn="base" hangingPunct="0">
              <a:spcBef>
                <a:spcPct val="0"/>
              </a:spcBef>
              <a:spcAft>
                <a:spcPct val="0"/>
              </a:spcAft>
              <a:defRPr kumimoji="1" sz="1900">
                <a:solidFill>
                  <a:schemeClr val="tx1"/>
                </a:solidFill>
                <a:latin typeface="Arial" charset="0"/>
                <a:ea typeface="ＭＳ Ｐゴシック" charset="-128"/>
              </a:defRPr>
            </a:lvl7pPr>
            <a:lvl8pPr marL="3429000" indent="-228600" defTabSz="955675" eaLnBrk="0" fontAlgn="base" hangingPunct="0">
              <a:spcBef>
                <a:spcPct val="0"/>
              </a:spcBef>
              <a:spcAft>
                <a:spcPct val="0"/>
              </a:spcAft>
              <a:defRPr kumimoji="1" sz="1900">
                <a:solidFill>
                  <a:schemeClr val="tx1"/>
                </a:solidFill>
                <a:latin typeface="Arial" charset="0"/>
                <a:ea typeface="ＭＳ Ｐゴシック" charset="-128"/>
              </a:defRPr>
            </a:lvl8pPr>
            <a:lvl9pPr marL="3886200" indent="-228600" defTabSz="955675" eaLnBrk="0" fontAlgn="base" hangingPunct="0">
              <a:spcBef>
                <a:spcPct val="0"/>
              </a:spcBef>
              <a:spcAft>
                <a:spcPct val="0"/>
              </a:spcAft>
              <a:defRPr kumimoji="1" sz="1900">
                <a:solidFill>
                  <a:schemeClr val="tx1"/>
                </a:solidFill>
                <a:latin typeface="Arial" charset="0"/>
                <a:ea typeface="ＭＳ Ｐゴシック" charset="-128"/>
              </a:defRPr>
            </a:lvl9pPr>
          </a:lstStyle>
          <a:p>
            <a:pPr marL="0" marR="0" lvl="0" indent="0" defTabSz="955675" eaLnBrk="1" fontAlgn="base" latinLnBrk="0" hangingPunct="1">
              <a:lnSpc>
                <a:spcPct val="100000"/>
              </a:lnSpc>
              <a:spcBef>
                <a:spcPct val="0"/>
              </a:spcBef>
              <a:spcAft>
                <a:spcPct val="0"/>
              </a:spcAft>
              <a:buClrTx/>
              <a:buSzTx/>
              <a:buFontTx/>
              <a:buNone/>
              <a:tabLst/>
              <a:defRPr/>
            </a:pPr>
            <a:endParaRPr kumimoji="1" lang="en-US" altLang="ja-JP" sz="9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sp>
        <p:nvSpPr>
          <p:cNvPr id="50" name="テキスト ボックス 49"/>
          <p:cNvSpPr txBox="1"/>
          <p:nvPr/>
        </p:nvSpPr>
        <p:spPr>
          <a:xfrm>
            <a:off x="128938" y="4218379"/>
            <a:ext cx="7257319" cy="1107996"/>
          </a:xfrm>
          <a:prstGeom prst="rect">
            <a:avLst/>
          </a:prstGeom>
          <a:noFill/>
        </p:spPr>
        <p:txBody>
          <a:bodyPr wrap="square" rtlCol="0">
            <a:spAutoFit/>
          </a:bodyPr>
          <a:lstStyle/>
          <a:p>
            <a:pPr marL="0" indent="0">
              <a:buNone/>
            </a:pPr>
            <a:r>
              <a:rPr lang="en-US" altLang="ja-JP" sz="1100" dirty="0">
                <a:latin typeface="Meiryo UI" panose="020B0604030504040204" pitchFamily="50" charset="-128"/>
                <a:ea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大阪・関西万博</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には、日本全国、世界中から約</a:t>
            </a:r>
            <a:r>
              <a:rPr lang="en-US" altLang="ja-JP" sz="1100" dirty="0">
                <a:latin typeface="Meiryo UI" panose="020B0604030504040204" pitchFamily="50" charset="-128"/>
                <a:ea typeface="Meiryo UI" panose="020B0604030504040204" pitchFamily="50" charset="-128"/>
              </a:rPr>
              <a:t>3,000</a:t>
            </a:r>
            <a:r>
              <a:rPr lang="ja-JP" altLang="en-US" sz="1100" dirty="0">
                <a:latin typeface="Meiryo UI" panose="020B0604030504040204" pitchFamily="50" charset="-128"/>
                <a:ea typeface="Meiryo UI" panose="020B0604030504040204" pitchFamily="50" charset="-128"/>
              </a:rPr>
              <a:t>万人が来場、経済波及効果</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試算値</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は約</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兆円と想定。</a:t>
            </a:r>
            <a:endParaRPr lang="en-US" altLang="ja-JP" sz="1100" dirty="0">
              <a:latin typeface="Meiryo UI" panose="020B0604030504040204" pitchFamily="50" charset="-128"/>
              <a:ea typeface="Meiryo UI" panose="020B0604030504040204" pitchFamily="50" charset="-128"/>
            </a:endParaRPr>
          </a:p>
          <a:p>
            <a:pPr marL="0" indent="0">
              <a:buNone/>
            </a:pPr>
            <a:r>
              <a:rPr lang="ja-JP" altLang="en-US" sz="1100" dirty="0">
                <a:latin typeface="Meiryo UI" panose="020B0604030504040204" pitchFamily="50" charset="-128"/>
                <a:ea typeface="Meiryo UI" panose="020B0604030504040204" pitchFamily="50" charset="-128"/>
              </a:rPr>
              <a:t>外食・中食・小売業界のバイヤーはストーリー性のある新しい食材、飲料、サービスを常に求めています。</a:t>
            </a:r>
            <a:endParaRPr lang="en-US" altLang="ja-JP" sz="1100" dirty="0">
              <a:latin typeface="Meiryo UI" panose="020B0604030504040204" pitchFamily="50" charset="-128"/>
              <a:ea typeface="Meiryo UI" panose="020B0604030504040204" pitchFamily="50" charset="-128"/>
            </a:endParaRPr>
          </a:p>
          <a:p>
            <a:pPr marL="0" indent="0">
              <a:buNone/>
            </a:pPr>
            <a:r>
              <a:rPr lang="ja-JP" altLang="en-US" sz="1100" b="0" i="0" dirty="0">
                <a:solidFill>
                  <a:srgbClr val="1D2129"/>
                </a:solidFill>
                <a:effectLst/>
                <a:latin typeface="Meiryo UI" panose="020B0604030504040204" pitchFamily="50" charset="-128"/>
                <a:ea typeface="Meiryo UI" panose="020B0604030504040204" pitchFamily="50" charset="-128"/>
              </a:rPr>
              <a:t>“外食・中食・小売業界へ販路を開拓したい事業者”と、“他社との差別化を図りたい、様々な課題と向き合うバイヤー・購買責任者”を繋ぐ展示会です。</a:t>
            </a:r>
            <a:r>
              <a:rPr lang="ja-JP" altLang="en-US" sz="1100" dirty="0">
                <a:latin typeface="Meiryo UI" panose="020B0604030504040204" pitchFamily="50" charset="-128"/>
                <a:ea typeface="Meiryo UI" panose="020B0604030504040204" pitchFamily="50" charset="-128"/>
              </a:rPr>
              <a:t>「地域らしさ」と「新しさ」を兼ね備えた名品・逸品・こだわり食材で、事業者ブランドのさらなる認知度向上や販路拡大の機会を創出します。</a:t>
            </a:r>
            <a:endParaRPr lang="en-US" altLang="ja-JP" sz="1100" dirty="0">
              <a:latin typeface="Meiryo UI" panose="020B0604030504040204" pitchFamily="50" charset="-128"/>
              <a:ea typeface="Meiryo UI" panose="020B0604030504040204" pitchFamily="50" charset="-128"/>
            </a:endParaRPr>
          </a:p>
          <a:p>
            <a:pPr marL="0" indent="0">
              <a:buNone/>
            </a:pPr>
            <a:r>
              <a:rPr lang="ja-JP" altLang="en-US" sz="1100" dirty="0">
                <a:solidFill>
                  <a:srgbClr val="1D2129"/>
                </a:solidFill>
                <a:latin typeface="Meiryo UI" panose="020B0604030504040204" pitchFamily="50" charset="-128"/>
                <a:ea typeface="Meiryo UI" panose="020B0604030504040204" pitchFamily="50" charset="-128"/>
              </a:rPr>
              <a:t>食品・飲料・設備・機器・システム・サービスなどの食にかかわる商品の出展を募集します！</a:t>
            </a:r>
            <a:endParaRPr lang="en-US" altLang="ja-JP" sz="11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505627" y="3031118"/>
            <a:ext cx="4427132" cy="1107996"/>
          </a:xfrm>
          <a:prstGeom prst="rect">
            <a:avLst/>
          </a:prstGeom>
          <a:noFill/>
        </p:spPr>
        <p:txBody>
          <a:bodyPr wrap="square" rtlCol="0">
            <a:spAutoFit/>
          </a:bodyPr>
          <a:lstStyle/>
          <a:p>
            <a:r>
              <a:rPr lang="en-US" altLang="ja-JP" sz="4800" b="1" spc="-300" dirty="0">
                <a:latin typeface="HGP創英角ｺﾞｼｯｸUB" panose="020B0900000000000000" pitchFamily="50" charset="-128"/>
                <a:ea typeface="HGP創英角ｺﾞｼｯｸUB" panose="020B0900000000000000" pitchFamily="50" charset="-128"/>
              </a:rPr>
              <a:t>1</a:t>
            </a:r>
            <a:r>
              <a:rPr kumimoji="1" lang="ja-JP" altLang="en-US" sz="3200" spc="-300" dirty="0">
                <a:latin typeface="HGP創英角ｺﾞｼｯｸUB" panose="020B0900000000000000" pitchFamily="50" charset="-128"/>
                <a:ea typeface="HGP創英角ｺﾞｼｯｸUB" panose="020B0900000000000000" pitchFamily="50" charset="-128"/>
              </a:rPr>
              <a:t>月</a:t>
            </a:r>
            <a:r>
              <a:rPr lang="en-US" altLang="ja-JP" sz="6600" b="1" spc="-300" dirty="0">
                <a:latin typeface="HGP創英角ｺﾞｼｯｸUB" panose="020B0900000000000000" pitchFamily="50" charset="-128"/>
                <a:ea typeface="HGP創英角ｺﾞｼｯｸUB" panose="020B0900000000000000" pitchFamily="50" charset="-128"/>
              </a:rPr>
              <a:t>28</a:t>
            </a:r>
            <a:r>
              <a:rPr kumimoji="1" lang="ja-JP" altLang="en-US" sz="3200" spc="-300" dirty="0">
                <a:latin typeface="HGP創英角ｺﾞｼｯｸUB" panose="020B0900000000000000" pitchFamily="50" charset="-128"/>
                <a:ea typeface="HGP創英角ｺﾞｼｯｸUB" panose="020B0900000000000000" pitchFamily="50" charset="-128"/>
              </a:rPr>
              <a:t>日</a:t>
            </a:r>
            <a:r>
              <a:rPr kumimoji="1" lang="en-US" altLang="ja-JP" sz="3200" spc="-300" dirty="0">
                <a:latin typeface="HGP創英角ｺﾞｼｯｸUB" panose="020B0900000000000000" pitchFamily="50" charset="-128"/>
                <a:ea typeface="HGP創英角ｺﾞｼｯｸUB" panose="020B0900000000000000" pitchFamily="50" charset="-128"/>
              </a:rPr>
              <a:t>/</a:t>
            </a:r>
            <a:r>
              <a:rPr kumimoji="1" lang="en-US" altLang="ja-JP" sz="6600" b="1" spc="-300" dirty="0">
                <a:latin typeface="HGP創英角ｺﾞｼｯｸUB" panose="020B0900000000000000" pitchFamily="50" charset="-128"/>
                <a:ea typeface="HGP創英角ｺﾞｼｯｸUB" panose="020B0900000000000000" pitchFamily="50" charset="-128"/>
              </a:rPr>
              <a:t>29</a:t>
            </a:r>
            <a:r>
              <a:rPr kumimoji="1" lang="ja-JP" altLang="en-US" sz="3200" spc="-300" dirty="0">
                <a:latin typeface="HGP創英角ｺﾞｼｯｸUB" panose="020B0900000000000000" pitchFamily="50" charset="-128"/>
                <a:ea typeface="HGP創英角ｺﾞｼｯｸUB" panose="020B0900000000000000" pitchFamily="50" charset="-128"/>
              </a:rPr>
              <a:t>日</a:t>
            </a:r>
          </a:p>
        </p:txBody>
      </p:sp>
      <p:sp>
        <p:nvSpPr>
          <p:cNvPr id="44" name="テキスト ボックス 43"/>
          <p:cNvSpPr txBox="1"/>
          <p:nvPr/>
        </p:nvSpPr>
        <p:spPr>
          <a:xfrm>
            <a:off x="180231" y="3186460"/>
            <a:ext cx="523220" cy="272242"/>
          </a:xfrm>
          <a:prstGeom prst="rect">
            <a:avLst/>
          </a:prstGeom>
          <a:noFill/>
        </p:spPr>
        <p:style>
          <a:lnRef idx="1">
            <a:schemeClr val="accent1"/>
          </a:lnRef>
          <a:fillRef idx="2">
            <a:schemeClr val="accent1"/>
          </a:fillRef>
          <a:effectRef idx="1">
            <a:schemeClr val="accent1"/>
          </a:effectRef>
          <a:fontRef idx="minor">
            <a:schemeClr val="dk1"/>
          </a:fontRef>
        </p:style>
        <p:txBody>
          <a:bodyPr vert="eaVert" wrap="square" rtlCol="0">
            <a:spAutoFit/>
          </a:bodyPr>
          <a:lstStyle/>
          <a:p>
            <a:pPr algn="ctr"/>
            <a:r>
              <a:rPr lang="ja-JP" altLang="en-US" sz="1100" dirty="0">
                <a:effectLst>
                  <a:glow rad="114300">
                    <a:schemeClr val="bg1"/>
                  </a:glow>
                </a:effectLst>
                <a:latin typeface="HG丸ｺﾞｼｯｸM-PRO" panose="020F0600000000000000" pitchFamily="50" charset="-128"/>
                <a:ea typeface="HG丸ｺﾞｼｯｸM-PRO" panose="020F0600000000000000" pitchFamily="50" charset="-128"/>
              </a:rPr>
              <a:t>時</a:t>
            </a:r>
            <a:endParaRPr lang="en-US" altLang="ja-JP" sz="1100" dirty="0">
              <a:effectLst>
                <a:glow rad="114300">
                  <a:schemeClr val="bg1"/>
                </a:glow>
              </a:effectLst>
              <a:latin typeface="HG丸ｺﾞｼｯｸM-PRO" panose="020F0600000000000000" pitchFamily="50" charset="-128"/>
              <a:ea typeface="HG丸ｺﾞｼｯｸM-PRO" panose="020F0600000000000000" pitchFamily="50" charset="-128"/>
            </a:endParaRPr>
          </a:p>
          <a:p>
            <a:pPr algn="ctr"/>
            <a:r>
              <a:rPr kumimoji="1" lang="ja-JP" altLang="en-US" sz="1100" dirty="0">
                <a:effectLst>
                  <a:glow rad="114300">
                    <a:schemeClr val="bg1"/>
                  </a:glow>
                </a:effectLst>
                <a:latin typeface="HG丸ｺﾞｼｯｸM-PRO" panose="020F0600000000000000" pitchFamily="50" charset="-128"/>
                <a:ea typeface="HG丸ｺﾞｼｯｸM-PRO" panose="020F0600000000000000" pitchFamily="50" charset="-128"/>
              </a:rPr>
              <a:t>日</a:t>
            </a:r>
            <a:endParaRPr kumimoji="1" lang="en-US" altLang="ja-JP" sz="1100" dirty="0">
              <a:effectLst>
                <a:glow rad="114300">
                  <a:schemeClr val="bg1"/>
                </a:glow>
              </a:effectLst>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4364376" y="3373100"/>
            <a:ext cx="2725426" cy="769441"/>
          </a:xfrm>
          <a:prstGeom prst="rect">
            <a:avLst/>
          </a:prstGeom>
          <a:noFill/>
        </p:spPr>
        <p:txBody>
          <a:bodyPr wrap="none" rtlCol="0">
            <a:spAutoFit/>
          </a:bodyPr>
          <a:lstStyle/>
          <a:p>
            <a:r>
              <a:rPr lang="ja-JP" altLang="en-US" sz="3200" spc="-300" dirty="0">
                <a:latin typeface="HGP創英角ｺﾞｼｯｸUB" panose="020B0900000000000000" pitchFamily="50" charset="-128"/>
                <a:ea typeface="HGP創英角ｺﾞｼｯｸUB" panose="020B0900000000000000" pitchFamily="50" charset="-128"/>
              </a:rPr>
              <a:t>インテックス大阪</a:t>
            </a:r>
            <a:endParaRPr lang="en-US" altLang="ja-JP" sz="3200" spc="-300" dirty="0">
              <a:latin typeface="HGP創英角ｺﾞｼｯｸUB" panose="020B0900000000000000" pitchFamily="50" charset="-128"/>
              <a:ea typeface="HGP創英角ｺﾞｼｯｸUB" panose="020B0900000000000000" pitchFamily="50" charset="-128"/>
            </a:endParaRPr>
          </a:p>
          <a:p>
            <a:r>
              <a:rPr lang="ja-JP" altLang="en-US" sz="1200" dirty="0">
                <a:latin typeface="メイリオ" panose="020B0604030504040204" pitchFamily="50" charset="-128"/>
                <a:ea typeface="メイリオ" panose="020B0604030504040204" pitchFamily="50" charset="-128"/>
              </a:rPr>
              <a:t>（大阪市住之江区南港北</a:t>
            </a:r>
            <a:r>
              <a:rPr lang="en-US" altLang="ja-JP" sz="1200" dirty="0">
                <a:latin typeface="メイリオ" panose="020B0604030504040204" pitchFamily="50" charset="-128"/>
                <a:ea typeface="メイリオ" panose="020B0604030504040204" pitchFamily="50" charset="-128"/>
              </a:rPr>
              <a:t>1-5-102</a:t>
            </a:r>
            <a:r>
              <a:rPr lang="ja-JP" altLang="en-US" sz="1200" dirty="0">
                <a:latin typeface="メイリオ" panose="020B0604030504040204" pitchFamily="50" charset="-128"/>
                <a:ea typeface="メイリオ" panose="020B0604030504040204" pitchFamily="50" charset="-128"/>
              </a:rPr>
              <a:t>）</a:t>
            </a:r>
            <a:endParaRPr lang="en-US" altLang="ja-JP" sz="3200" spc="-300" dirty="0">
              <a:latin typeface="HGP創英角ｺﾞｼｯｸUB" panose="020B0900000000000000" pitchFamily="50" charset="-128"/>
              <a:ea typeface="HGP創英角ｺﾞｼｯｸUB" panose="020B0900000000000000" pitchFamily="50" charset="-128"/>
            </a:endParaRPr>
          </a:p>
        </p:txBody>
      </p:sp>
      <p:sp>
        <p:nvSpPr>
          <p:cNvPr id="48" name="テキスト ボックス 47"/>
          <p:cNvSpPr txBox="1"/>
          <p:nvPr/>
        </p:nvSpPr>
        <p:spPr>
          <a:xfrm>
            <a:off x="1233139" y="3923090"/>
            <a:ext cx="2920992" cy="415498"/>
          </a:xfrm>
          <a:prstGeom prst="rect">
            <a:avLst/>
          </a:prstGeom>
          <a:noFill/>
        </p:spPr>
        <p:txBody>
          <a:bodyPr wrap="none" rtlCol="0">
            <a:spAutoFit/>
          </a:bodyPr>
          <a:lstStyle/>
          <a:p>
            <a:r>
              <a:rPr kumimoji="1" lang="en-US" altLang="ja-JP" sz="1400" dirty="0">
                <a:latin typeface="HGP創英角ｺﾞｼｯｸUB" panose="020B0900000000000000" pitchFamily="50" charset="-128"/>
                <a:ea typeface="HGP創英角ｺﾞｼｯｸUB" panose="020B0900000000000000" pitchFamily="50" charset="-128"/>
              </a:rPr>
              <a:t>10:00</a:t>
            </a:r>
            <a:r>
              <a:rPr kumimoji="1" lang="ja-JP" altLang="en-US" sz="1400" dirty="0">
                <a:latin typeface="HGP創英角ｺﾞｼｯｸUB" panose="020B0900000000000000" pitchFamily="50" charset="-128"/>
                <a:ea typeface="HGP創英角ｺﾞｼｯｸUB" panose="020B0900000000000000" pitchFamily="50" charset="-128"/>
              </a:rPr>
              <a:t>～</a:t>
            </a:r>
            <a:r>
              <a:rPr kumimoji="1" lang="en-US" altLang="ja-JP" sz="1400" dirty="0">
                <a:latin typeface="HGP創英角ｺﾞｼｯｸUB" panose="020B0900000000000000" pitchFamily="50" charset="-128"/>
                <a:ea typeface="HGP創英角ｺﾞｼｯｸUB" panose="020B0900000000000000" pitchFamily="50" charset="-128"/>
              </a:rPr>
              <a:t>17:00</a:t>
            </a:r>
            <a:r>
              <a:rPr kumimoji="1" lang="ja-JP" altLang="en-US" sz="1400" dirty="0">
                <a:latin typeface="HGP創英角ｺﾞｼｯｸUB" panose="020B0900000000000000" pitchFamily="50" charset="-128"/>
                <a:ea typeface="HGP創英角ｺﾞｼｯｸUB" panose="020B0900000000000000" pitchFamily="50" charset="-128"/>
              </a:rPr>
              <a:t>　　 　</a:t>
            </a:r>
            <a:r>
              <a:rPr kumimoji="1" lang="en-US" altLang="ja-JP" sz="1400" dirty="0">
                <a:latin typeface="HGP創英角ｺﾞｼｯｸUB" panose="020B0900000000000000" pitchFamily="50" charset="-128"/>
                <a:ea typeface="HGP創英角ｺﾞｼｯｸUB" panose="020B0900000000000000" pitchFamily="50" charset="-128"/>
              </a:rPr>
              <a:t>10:00</a:t>
            </a:r>
            <a:r>
              <a:rPr kumimoji="1" lang="ja-JP" altLang="en-US" sz="1400" dirty="0">
                <a:latin typeface="HGP創英角ｺﾞｼｯｸUB" panose="020B0900000000000000" pitchFamily="50" charset="-128"/>
                <a:ea typeface="HGP創英角ｺﾞｼｯｸUB" panose="020B0900000000000000" pitchFamily="50" charset="-128"/>
              </a:rPr>
              <a:t>～</a:t>
            </a:r>
            <a:r>
              <a:rPr kumimoji="1" lang="en-US" altLang="ja-JP" sz="1400" dirty="0">
                <a:latin typeface="HGP創英角ｺﾞｼｯｸUB" panose="020B0900000000000000" pitchFamily="50" charset="-128"/>
                <a:ea typeface="HGP創英角ｺﾞｼｯｸUB" panose="020B0900000000000000" pitchFamily="50" charset="-128"/>
              </a:rPr>
              <a:t>16:00</a:t>
            </a:r>
          </a:p>
          <a:p>
            <a:endParaRPr lang="en-US" altLang="ja-JP" sz="700" dirty="0">
              <a:latin typeface="HG丸ｺﾞｼｯｸM-PRO" pitchFamily="50" charset="-128"/>
              <a:ea typeface="HG丸ｺﾞｼｯｸM-PRO" pitchFamily="50" charset="-128"/>
            </a:endParaRPr>
          </a:p>
        </p:txBody>
      </p:sp>
      <p:sp>
        <p:nvSpPr>
          <p:cNvPr id="51" name="テキスト ボックス 50"/>
          <p:cNvSpPr txBox="1"/>
          <p:nvPr/>
        </p:nvSpPr>
        <p:spPr>
          <a:xfrm>
            <a:off x="1213052" y="5296694"/>
            <a:ext cx="4547702" cy="523220"/>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外食・中食・小売業界をターゲットとする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食品・飲料に関連する、県内の商工会の会員が出展対象</a:t>
            </a:r>
            <a:endParaRPr kumimoji="1" lang="ja-JP" altLang="en-US" sz="3200" dirty="0">
              <a:latin typeface="Meiryo UI" panose="020B0604030504040204" pitchFamily="50" charset="-128"/>
              <a:ea typeface="Meiryo UI" panose="020B0604030504040204" pitchFamily="50" charset="-128"/>
            </a:endParaRPr>
          </a:p>
        </p:txBody>
      </p:sp>
      <p:sp>
        <p:nvSpPr>
          <p:cNvPr id="10" name="角丸四角形 9"/>
          <p:cNvSpPr/>
          <p:nvPr/>
        </p:nvSpPr>
        <p:spPr>
          <a:xfrm>
            <a:off x="2385267" y="3275018"/>
            <a:ext cx="289674" cy="31009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324411" y="3217408"/>
            <a:ext cx="441146" cy="400110"/>
          </a:xfrm>
          <a:prstGeom prst="rect">
            <a:avLst/>
          </a:prstGeom>
          <a:noFill/>
        </p:spPr>
        <p:txBody>
          <a:bodyPr wrap="none" rtlCol="0">
            <a:spAutoFit/>
          </a:bodyPr>
          <a:lstStyle/>
          <a:p>
            <a:r>
              <a:rPr kumimoji="1" lang="ja-JP" altLang="en-US" dirty="0">
                <a:latin typeface="HGP創英角ｺﾞｼｯｸUB" panose="020B0900000000000000" pitchFamily="50" charset="-128"/>
                <a:ea typeface="HGP創英角ｺﾞｼｯｸUB" panose="020B0900000000000000" pitchFamily="50" charset="-128"/>
              </a:rPr>
              <a:t>水</a:t>
            </a:r>
          </a:p>
        </p:txBody>
      </p:sp>
      <p:sp>
        <p:nvSpPr>
          <p:cNvPr id="36" name="Rectangle 26"/>
          <p:cNvSpPr>
            <a:spLocks noChangeArrowheads="1"/>
          </p:cNvSpPr>
          <p:nvPr/>
        </p:nvSpPr>
        <p:spPr bwMode="auto">
          <a:xfrm>
            <a:off x="535318" y="10026821"/>
            <a:ext cx="6687414" cy="543043"/>
          </a:xfrm>
          <a:prstGeom prst="rect">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955675" eaLnBrk="0" hangingPunct="0">
              <a:defRPr kumimoji="1" sz="1900">
                <a:solidFill>
                  <a:schemeClr val="tx1"/>
                </a:solidFill>
                <a:latin typeface="Arial" charset="0"/>
                <a:ea typeface="ＭＳ Ｐゴシック" charset="-128"/>
              </a:defRPr>
            </a:lvl1pPr>
            <a:lvl2pPr marL="742950" indent="-285750" defTabSz="955675" eaLnBrk="0" hangingPunct="0">
              <a:defRPr kumimoji="1" sz="1900">
                <a:solidFill>
                  <a:schemeClr val="tx1"/>
                </a:solidFill>
                <a:latin typeface="Arial" charset="0"/>
                <a:ea typeface="ＭＳ Ｐゴシック" charset="-128"/>
              </a:defRPr>
            </a:lvl2pPr>
            <a:lvl3pPr marL="1143000" indent="-228600" defTabSz="955675" eaLnBrk="0" hangingPunct="0">
              <a:defRPr kumimoji="1" sz="1900">
                <a:solidFill>
                  <a:schemeClr val="tx1"/>
                </a:solidFill>
                <a:latin typeface="Arial" charset="0"/>
                <a:ea typeface="ＭＳ Ｐゴシック" charset="-128"/>
              </a:defRPr>
            </a:lvl3pPr>
            <a:lvl4pPr marL="1600200" indent="-228600" defTabSz="955675" eaLnBrk="0" hangingPunct="0">
              <a:defRPr kumimoji="1" sz="1900">
                <a:solidFill>
                  <a:schemeClr val="tx1"/>
                </a:solidFill>
                <a:latin typeface="Arial" charset="0"/>
                <a:ea typeface="ＭＳ Ｐゴシック" charset="-128"/>
              </a:defRPr>
            </a:lvl4pPr>
            <a:lvl5pPr marL="2057400" indent="-228600" defTabSz="955675" eaLnBrk="0" hangingPunct="0">
              <a:defRPr kumimoji="1" sz="1900">
                <a:solidFill>
                  <a:schemeClr val="tx1"/>
                </a:solidFill>
                <a:latin typeface="Arial" charset="0"/>
                <a:ea typeface="ＭＳ Ｐゴシック" charset="-128"/>
              </a:defRPr>
            </a:lvl5pPr>
            <a:lvl6pPr marL="2514600" indent="-228600" defTabSz="955675" eaLnBrk="0" fontAlgn="base" hangingPunct="0">
              <a:spcBef>
                <a:spcPct val="0"/>
              </a:spcBef>
              <a:spcAft>
                <a:spcPct val="0"/>
              </a:spcAft>
              <a:defRPr kumimoji="1" sz="1900">
                <a:solidFill>
                  <a:schemeClr val="tx1"/>
                </a:solidFill>
                <a:latin typeface="Arial" charset="0"/>
                <a:ea typeface="ＭＳ Ｐゴシック" charset="-128"/>
              </a:defRPr>
            </a:lvl6pPr>
            <a:lvl7pPr marL="2971800" indent="-228600" defTabSz="955675" eaLnBrk="0" fontAlgn="base" hangingPunct="0">
              <a:spcBef>
                <a:spcPct val="0"/>
              </a:spcBef>
              <a:spcAft>
                <a:spcPct val="0"/>
              </a:spcAft>
              <a:defRPr kumimoji="1" sz="1900">
                <a:solidFill>
                  <a:schemeClr val="tx1"/>
                </a:solidFill>
                <a:latin typeface="Arial" charset="0"/>
                <a:ea typeface="ＭＳ Ｐゴシック" charset="-128"/>
              </a:defRPr>
            </a:lvl7pPr>
            <a:lvl8pPr marL="3429000" indent="-228600" defTabSz="955675" eaLnBrk="0" fontAlgn="base" hangingPunct="0">
              <a:spcBef>
                <a:spcPct val="0"/>
              </a:spcBef>
              <a:spcAft>
                <a:spcPct val="0"/>
              </a:spcAft>
              <a:defRPr kumimoji="1" sz="1900">
                <a:solidFill>
                  <a:schemeClr val="tx1"/>
                </a:solidFill>
                <a:latin typeface="Arial" charset="0"/>
                <a:ea typeface="ＭＳ Ｐゴシック" charset="-128"/>
              </a:defRPr>
            </a:lvl8pPr>
            <a:lvl9pPr marL="3886200" indent="-228600" defTabSz="955675" eaLnBrk="0" fontAlgn="base" hangingPunct="0">
              <a:spcBef>
                <a:spcPct val="0"/>
              </a:spcBef>
              <a:spcAft>
                <a:spcPct val="0"/>
              </a:spcAft>
              <a:defRPr kumimoji="1" sz="1900">
                <a:solidFill>
                  <a:schemeClr val="tx1"/>
                </a:solidFill>
                <a:latin typeface="Arial" charset="0"/>
                <a:ea typeface="ＭＳ Ｐゴシック" charset="-128"/>
              </a:defRPr>
            </a:lvl9pPr>
          </a:lstStyle>
          <a:p>
            <a:pPr marL="0" marR="0" lvl="0" indent="0" defTabSz="955675" eaLnBrk="1" fontAlgn="base" latinLnBrk="0" hangingPunct="1">
              <a:lnSpc>
                <a:spcPct val="100000"/>
              </a:lnSpc>
              <a:spcBef>
                <a:spcPct val="0"/>
              </a:spcBef>
              <a:spcAft>
                <a:spcPct val="0"/>
              </a:spcAft>
              <a:buClrTx/>
              <a:buSzTx/>
              <a:buFontTx/>
              <a:buNone/>
              <a:tabLst/>
              <a:defRPr/>
            </a:pPr>
            <a:r>
              <a:rPr kumimoji="1" lang="ja-JP" altLang="en-US" sz="110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出展支援に関するお問合せ：</a:t>
            </a:r>
            <a:r>
              <a:rPr lang="ja-JP" altLang="en-US" sz="1100" kern="0" dirty="0">
                <a:latin typeface="Meiryo UI" panose="020B0604030504040204" pitchFamily="50" charset="-128"/>
                <a:ea typeface="Meiryo UI" panose="020B0604030504040204" pitchFamily="50" charset="-128"/>
              </a:rPr>
              <a:t>姫路市商工会（担当：中村</a:t>
            </a:r>
            <a:r>
              <a:rPr lang="ja-JP" altLang="en-US" sz="1100" kern="0" noProof="0" dirty="0">
                <a:latin typeface="Meiryo UI" panose="020B0604030504040204" pitchFamily="50" charset="-128"/>
                <a:ea typeface="Meiryo UI" panose="020B0604030504040204" pitchFamily="50" charset="-128"/>
              </a:rPr>
              <a:t>・藤川）</a:t>
            </a:r>
            <a:r>
              <a:rPr kumimoji="1" lang="en-US" altLang="ja-JP" sz="110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TEL079-336-1368</a:t>
            </a:r>
            <a:r>
              <a:rPr kumimoji="1" lang="ja-JP" altLang="en-US" sz="110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　　　</a:t>
            </a:r>
            <a:endParaRPr lang="en-US" altLang="ja-JP" sz="1100" kern="0" noProof="0" dirty="0">
              <a:latin typeface="Meiryo UI" panose="020B0604030504040204" pitchFamily="50" charset="-128"/>
              <a:ea typeface="Meiryo UI" panose="020B0604030504040204" pitchFamily="50" charset="-128"/>
            </a:endParaRPr>
          </a:p>
          <a:p>
            <a:pPr eaLnBrk="1" fontAlgn="base" hangingPunct="1">
              <a:spcBef>
                <a:spcPct val="0"/>
              </a:spcBef>
              <a:spcAft>
                <a:spcPct val="0"/>
              </a:spcAft>
              <a:defRPr/>
            </a:pPr>
            <a:r>
              <a:rPr lang="ja-JP" altLang="en-US" sz="1000" kern="0" dirty="0">
                <a:latin typeface="Meiryo UI" panose="020B0604030504040204" pitchFamily="50" charset="-128"/>
                <a:ea typeface="Meiryo UI" panose="020B0604030504040204" pitchFamily="50" charset="-128"/>
              </a:rPr>
              <a:t>開催概要など詳細</a:t>
            </a:r>
            <a:r>
              <a:rPr kumimoji="1" lang="ja-JP" altLang="en-US" sz="100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は公式</a:t>
            </a:r>
            <a:r>
              <a:rPr kumimoji="1" lang="en-US" altLang="ja-JP" sz="100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HP</a:t>
            </a:r>
            <a:r>
              <a:rPr kumimoji="1" lang="ja-JP" altLang="en-US" sz="100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等でご確認ください。出展規程は、</a:t>
            </a:r>
            <a:r>
              <a:rPr lang="en-US" altLang="ja-JP" sz="1000" dirty="0">
                <a:effectLst/>
                <a:latin typeface="Meiryo UI" panose="020B0604030504040204" pitchFamily="50" charset="-128"/>
                <a:ea typeface="Meiryo UI" panose="020B0604030504040204" pitchFamily="50" charset="-128"/>
              </a:rPr>
              <a:t>FOOD STYLE Kansai </a:t>
            </a:r>
            <a:r>
              <a:rPr lang="ja-JP" altLang="en-US" sz="1000" dirty="0">
                <a:effectLst/>
                <a:latin typeface="Meiryo UI" panose="020B0604030504040204" pitchFamily="50" charset="-128"/>
                <a:ea typeface="Meiryo UI" panose="020B0604030504040204" pitchFamily="50" charset="-128"/>
              </a:rPr>
              <a:t>実行委員会</a:t>
            </a:r>
            <a:r>
              <a:rPr kumimoji="1" lang="ja-JP" altLang="en-US" sz="100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に準拠します。</a:t>
            </a:r>
            <a:endParaRPr kumimoji="1" lang="en-US" altLang="ja-JP" sz="100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a:p>
            <a:pPr eaLnBrk="1" fontAlgn="base" hangingPunct="1">
              <a:spcBef>
                <a:spcPct val="0"/>
              </a:spcBef>
              <a:spcAft>
                <a:spcPct val="0"/>
              </a:spcAft>
              <a:defRPr/>
            </a:pPr>
            <a:r>
              <a:rPr lang="ja-JP" altLang="en-US" sz="1000" dirty="0">
                <a:latin typeface="Meiryo UI" panose="020B0604030504040204" pitchFamily="50" charset="-128"/>
                <a:ea typeface="Meiryo UI" panose="020B0604030504040204" pitchFamily="50" charset="-128"/>
              </a:rPr>
              <a:t>開催概要 </a:t>
            </a:r>
            <a:r>
              <a:rPr lang="en-US" altLang="ja-JP" sz="1000" dirty="0">
                <a:latin typeface="Meiryo UI" panose="020B0604030504040204" pitchFamily="50" charset="-128"/>
                <a:ea typeface="Meiryo UI" panose="020B0604030504040204" pitchFamily="50" charset="-128"/>
              </a:rPr>
              <a:t>| FOOD STYLE Kansai 2026</a:t>
            </a:r>
            <a:r>
              <a:rPr lang="ja-JP" altLang="en-US" sz="1000" dirty="0">
                <a:latin typeface="Meiryo UI" panose="020B0604030504040204" pitchFamily="50" charset="-128"/>
                <a:ea typeface="Meiryo UI" panose="020B0604030504040204" pitchFamily="50" charset="-128"/>
              </a:rPr>
              <a:t>　</a:t>
            </a:r>
            <a:r>
              <a:rPr lang="en-US" altLang="ja-JP" sz="1000" dirty="0"/>
              <a:t>https://foodstyle.jp/kansai/</a:t>
            </a:r>
            <a:endParaRPr kumimoji="1" lang="en-US" altLang="ja-JP" sz="100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1D0C2DBB-61BA-4B29-9A74-5B12DDA063F1}"/>
              </a:ext>
            </a:extLst>
          </p:cNvPr>
          <p:cNvSpPr txBox="1"/>
          <p:nvPr/>
        </p:nvSpPr>
        <p:spPr>
          <a:xfrm>
            <a:off x="4409539" y="3186460"/>
            <a:ext cx="523220" cy="272242"/>
          </a:xfrm>
          <a:prstGeom prst="rect">
            <a:avLst/>
          </a:prstGeom>
          <a:noFill/>
        </p:spPr>
        <p:style>
          <a:lnRef idx="1">
            <a:schemeClr val="accent1"/>
          </a:lnRef>
          <a:fillRef idx="2">
            <a:schemeClr val="accent1"/>
          </a:fillRef>
          <a:effectRef idx="1">
            <a:schemeClr val="accent1"/>
          </a:effectRef>
          <a:fontRef idx="minor">
            <a:schemeClr val="dk1"/>
          </a:fontRef>
        </p:style>
        <p:txBody>
          <a:bodyPr vert="eaVert" wrap="square" rtlCol="0">
            <a:spAutoFit/>
          </a:bodyPr>
          <a:lstStyle/>
          <a:p>
            <a:pPr algn="ctr"/>
            <a:r>
              <a:rPr lang="ja-JP" altLang="en-US" sz="1100" dirty="0">
                <a:effectLst>
                  <a:glow rad="114300">
                    <a:schemeClr val="bg1"/>
                  </a:glow>
                </a:effectLst>
                <a:latin typeface="HG丸ｺﾞｼｯｸM-PRO" panose="020F0600000000000000" pitchFamily="50" charset="-128"/>
                <a:ea typeface="HG丸ｺﾞｼｯｸM-PRO" panose="020F0600000000000000" pitchFamily="50" charset="-128"/>
              </a:rPr>
              <a:t>場会</a:t>
            </a:r>
            <a:endParaRPr lang="en-US" altLang="ja-JP" sz="1100" dirty="0">
              <a:effectLst>
                <a:glow rad="114300">
                  <a:schemeClr val="bg1"/>
                </a:glow>
              </a:effectLst>
              <a:latin typeface="HG丸ｺﾞｼｯｸM-PRO" panose="020F0600000000000000" pitchFamily="50" charset="-128"/>
              <a:ea typeface="HG丸ｺﾞｼｯｸM-PRO" panose="020F0600000000000000" pitchFamily="50" charset="-128"/>
            </a:endParaRPr>
          </a:p>
        </p:txBody>
      </p:sp>
      <p:sp>
        <p:nvSpPr>
          <p:cNvPr id="23" name="テキスト ボックス 22">
            <a:extLst>
              <a:ext uri="{FF2B5EF4-FFF2-40B4-BE49-F238E27FC236}">
                <a16:creationId xmlns:a16="http://schemas.microsoft.com/office/drawing/2014/main" id="{B65ECBB1-F610-435C-8867-76D953E51BC5}"/>
              </a:ext>
            </a:extLst>
          </p:cNvPr>
          <p:cNvSpPr txBox="1"/>
          <p:nvPr/>
        </p:nvSpPr>
        <p:spPr>
          <a:xfrm>
            <a:off x="175005" y="5369525"/>
            <a:ext cx="861774" cy="272242"/>
          </a:xfrm>
          <a:prstGeom prst="rect">
            <a:avLst/>
          </a:prstGeom>
          <a:noFill/>
        </p:spPr>
        <p:style>
          <a:lnRef idx="1">
            <a:schemeClr val="accent1"/>
          </a:lnRef>
          <a:fillRef idx="2">
            <a:schemeClr val="accent1"/>
          </a:fillRef>
          <a:effectRef idx="1">
            <a:schemeClr val="accent1"/>
          </a:effectRef>
          <a:fontRef idx="minor">
            <a:schemeClr val="dk1"/>
          </a:fontRef>
        </p:style>
        <p:txBody>
          <a:bodyPr vert="eaVert" wrap="square" rtlCol="0">
            <a:spAutoFit/>
          </a:bodyPr>
          <a:lstStyle/>
          <a:p>
            <a:pPr algn="ctr"/>
            <a:r>
              <a:rPr lang="ja-JP" altLang="en-US" sz="1100" dirty="0">
                <a:effectLst>
                  <a:glow rad="114300">
                    <a:schemeClr val="bg1"/>
                  </a:glow>
                </a:effectLst>
                <a:latin typeface="HG丸ｺﾞｼｯｸM-PRO" panose="020F0600000000000000" pitchFamily="50" charset="-128"/>
                <a:ea typeface="HG丸ｺﾞｼｯｸM-PRO" panose="020F0600000000000000" pitchFamily="50" charset="-128"/>
              </a:rPr>
              <a:t>件条募応</a:t>
            </a:r>
            <a:endParaRPr lang="en-US" altLang="ja-JP" sz="1100" dirty="0">
              <a:effectLst>
                <a:glow rad="114300">
                  <a:schemeClr val="bg1"/>
                </a:glow>
              </a:effectLst>
              <a:latin typeface="HG丸ｺﾞｼｯｸM-PRO" panose="020F0600000000000000" pitchFamily="50" charset="-128"/>
              <a:ea typeface="HG丸ｺﾞｼｯｸM-PRO" panose="020F0600000000000000" pitchFamily="50" charset="-128"/>
            </a:endParaRPr>
          </a:p>
        </p:txBody>
      </p:sp>
      <p:sp>
        <p:nvSpPr>
          <p:cNvPr id="24" name="テキスト ボックス 23">
            <a:extLst>
              <a:ext uri="{FF2B5EF4-FFF2-40B4-BE49-F238E27FC236}">
                <a16:creationId xmlns:a16="http://schemas.microsoft.com/office/drawing/2014/main" id="{9B5DE237-4D9C-450E-A1AC-4602540B791C}"/>
              </a:ext>
            </a:extLst>
          </p:cNvPr>
          <p:cNvSpPr txBox="1"/>
          <p:nvPr/>
        </p:nvSpPr>
        <p:spPr>
          <a:xfrm>
            <a:off x="212914" y="5804978"/>
            <a:ext cx="861774" cy="281074"/>
          </a:xfrm>
          <a:prstGeom prst="rect">
            <a:avLst/>
          </a:prstGeom>
          <a:solidFill>
            <a:schemeClr val="accent3">
              <a:lumMod val="60000"/>
              <a:lumOff val="40000"/>
            </a:schemeClr>
          </a:solidFill>
        </p:spPr>
        <p:style>
          <a:lnRef idx="1">
            <a:schemeClr val="accent1"/>
          </a:lnRef>
          <a:fillRef idx="2">
            <a:schemeClr val="accent1"/>
          </a:fillRef>
          <a:effectRef idx="1">
            <a:schemeClr val="accent1"/>
          </a:effectRef>
          <a:fontRef idx="minor">
            <a:schemeClr val="dk1"/>
          </a:fontRef>
        </p:style>
        <p:txBody>
          <a:bodyPr vert="eaVert" wrap="square" rtlCol="0">
            <a:spAutoFit/>
          </a:bodyPr>
          <a:lstStyle/>
          <a:p>
            <a:pPr algn="ctr"/>
            <a:r>
              <a:rPr lang="ja-JP" altLang="en-US" sz="1100" dirty="0">
                <a:effectLst>
                  <a:glow rad="114300">
                    <a:schemeClr val="bg1"/>
                  </a:glow>
                </a:effectLst>
                <a:latin typeface="HG丸ｺﾞｼｯｸM-PRO" panose="020F0600000000000000" pitchFamily="50" charset="-128"/>
                <a:ea typeface="HG丸ｺﾞｼｯｸM-PRO" panose="020F0600000000000000" pitchFamily="50" charset="-128"/>
              </a:rPr>
              <a:t>容内援支</a:t>
            </a:r>
            <a:endParaRPr lang="en-US" altLang="ja-JP" sz="1100" dirty="0">
              <a:effectLst>
                <a:glow rad="114300">
                  <a:schemeClr val="bg1"/>
                </a:glow>
              </a:effectLst>
              <a:latin typeface="HG丸ｺﾞｼｯｸM-PRO" panose="020F0600000000000000" pitchFamily="50" charset="-128"/>
              <a:ea typeface="HG丸ｺﾞｼｯｸM-PRO" panose="020F0600000000000000" pitchFamily="50" charset="-128"/>
            </a:endParaRPr>
          </a:p>
        </p:txBody>
      </p:sp>
      <p:sp>
        <p:nvSpPr>
          <p:cNvPr id="6" name="吹き出し: 円形 5">
            <a:extLst>
              <a:ext uri="{FF2B5EF4-FFF2-40B4-BE49-F238E27FC236}">
                <a16:creationId xmlns:a16="http://schemas.microsoft.com/office/drawing/2014/main" id="{36E0CF93-7432-CCDB-DAD9-14601CBD97B2}"/>
              </a:ext>
            </a:extLst>
          </p:cNvPr>
          <p:cNvSpPr/>
          <p:nvPr/>
        </p:nvSpPr>
        <p:spPr>
          <a:xfrm>
            <a:off x="5452145" y="5751023"/>
            <a:ext cx="1622396" cy="472235"/>
          </a:xfrm>
          <a:prstGeom prst="wedgeEllipseCallout">
            <a:avLst>
              <a:gd name="adj1" fmla="val -49390"/>
              <a:gd name="adj2" fmla="val 50643"/>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先着</a:t>
            </a:r>
            <a:r>
              <a:rPr lang="en-US" altLang="ja-JP" sz="1400" b="1" dirty="0">
                <a:latin typeface="Meiryo UI" panose="020B0604030504040204" pitchFamily="50" charset="-128"/>
                <a:ea typeface="Meiryo UI" panose="020B0604030504040204" pitchFamily="50" charset="-128"/>
              </a:rPr>
              <a:t>2</a:t>
            </a:r>
            <a:r>
              <a:rPr kumimoji="1" lang="ja-JP" altLang="en-US" sz="1400" b="1" dirty="0">
                <a:latin typeface="Meiryo UI" panose="020B0604030504040204" pitchFamily="50" charset="-128"/>
                <a:ea typeface="Meiryo UI" panose="020B0604030504040204" pitchFamily="50" charset="-128"/>
              </a:rPr>
              <a:t>社！</a:t>
            </a:r>
          </a:p>
        </p:txBody>
      </p:sp>
      <p:sp>
        <p:nvSpPr>
          <p:cNvPr id="25" name="テキスト ボックス 24">
            <a:extLst>
              <a:ext uri="{FF2B5EF4-FFF2-40B4-BE49-F238E27FC236}">
                <a16:creationId xmlns:a16="http://schemas.microsoft.com/office/drawing/2014/main" id="{0926ADB4-B352-3783-CB2A-99406F8B5CAF}"/>
              </a:ext>
            </a:extLst>
          </p:cNvPr>
          <p:cNvSpPr txBox="1"/>
          <p:nvPr/>
        </p:nvSpPr>
        <p:spPr>
          <a:xfrm>
            <a:off x="5290928" y="8625809"/>
            <a:ext cx="1783613" cy="553998"/>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制作予定の装飾</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段ボール製</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背面タペストリも制作します</a:t>
            </a:r>
            <a:endParaRPr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仕様は変わる可能性があります</a:t>
            </a:r>
            <a:endParaRPr kumimoji="1" lang="ja-JP" altLang="en-US" sz="18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7C152EED-7986-6609-C685-1FF509609079}"/>
              </a:ext>
            </a:extLst>
          </p:cNvPr>
          <p:cNvSpPr txBox="1"/>
          <p:nvPr/>
        </p:nvSpPr>
        <p:spPr>
          <a:xfrm>
            <a:off x="611118" y="2211987"/>
            <a:ext cx="6198784" cy="892552"/>
          </a:xfrm>
          <a:prstGeom prst="rect">
            <a:avLst/>
          </a:prstGeom>
          <a:noFill/>
        </p:spPr>
        <p:txBody>
          <a:bodyPr wrap="square">
            <a:spAutoFit/>
          </a:bodyPr>
          <a:lstStyle/>
          <a:p>
            <a:r>
              <a:rPr lang="ja-JP" altLang="en-US" b="1" dirty="0">
                <a:latin typeface="Meiryo UI" panose="020B0604030504040204" pitchFamily="50" charset="-128"/>
                <a:ea typeface="Meiryo UI" panose="020B0604030504040204" pitchFamily="50" charset="-128"/>
              </a:rPr>
              <a:t>「兵庫の食を関西にもっと！」</a:t>
            </a:r>
            <a:endParaRPr lang="en-US" altLang="ja-JP"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地域性あふれる魅力度の高い商品の</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商談会出展を全面的にサポート！</a:t>
            </a:r>
            <a:endParaRPr lang="en-US" altLang="ja-JP" sz="1600" b="1" dirty="0">
              <a:latin typeface="Meiryo UI" panose="020B0604030504040204" pitchFamily="50" charset="-128"/>
              <a:ea typeface="Meiryo UI" panose="020B0604030504040204" pitchFamily="50" charset="-128"/>
            </a:endParaRPr>
          </a:p>
          <a:p>
            <a:r>
              <a:rPr lang="ja-JP" altLang="ja-JP" sz="1600" b="1" dirty="0">
                <a:effectLst/>
                <a:latin typeface="Meiryo UI" panose="020B0604030504040204" pitchFamily="50" charset="-128"/>
                <a:ea typeface="Meiryo UI" panose="020B0604030504040204" pitchFamily="50" charset="-128"/>
                <a:cs typeface="Times New Roman" panose="02020603050405020304" pitchFamily="18" charset="0"/>
              </a:rPr>
              <a:t>兵庫県の</a:t>
            </a:r>
            <a:r>
              <a:rPr lang="ja-JP" altLang="en-US" sz="1600" b="1" dirty="0">
                <a:effectLst/>
                <a:latin typeface="Meiryo UI" panose="020B0604030504040204" pitchFamily="50" charset="-128"/>
                <a:ea typeface="Meiryo UI" panose="020B0604030504040204" pitchFamily="50" charset="-128"/>
                <a:cs typeface="Times New Roman" panose="02020603050405020304" pitchFamily="18" charset="0"/>
              </a:rPr>
              <a:t>統一</a:t>
            </a:r>
            <a:r>
              <a:rPr lang="ja-JP" altLang="ja-JP" sz="1600" b="1" dirty="0">
                <a:effectLst/>
                <a:latin typeface="Meiryo UI" panose="020B0604030504040204" pitchFamily="50" charset="-128"/>
                <a:ea typeface="Meiryo UI" panose="020B0604030504040204" pitchFamily="50" charset="-128"/>
                <a:cs typeface="Times New Roman" panose="02020603050405020304" pitchFamily="18" charset="0"/>
              </a:rPr>
              <a:t>コンセプト</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の</a:t>
            </a:r>
            <a:r>
              <a:rPr lang="ja-JP" altLang="ja-JP" sz="1600" b="1" dirty="0">
                <a:latin typeface="Meiryo UI" panose="020B0604030504040204" pitchFamily="50" charset="-128"/>
                <a:ea typeface="Meiryo UI" panose="020B0604030504040204" pitchFamily="50" charset="-128"/>
                <a:cs typeface="Times New Roman" panose="02020603050405020304" pitchFamily="18" charset="0"/>
              </a:rPr>
              <a:t>特設ブースを</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展開します！</a:t>
            </a:r>
            <a:endParaRPr lang="ja-JP" altLang="en-US" sz="1600" b="1" dirty="0"/>
          </a:p>
        </p:txBody>
      </p:sp>
      <p:pic>
        <p:nvPicPr>
          <p:cNvPr id="12" name="図 11">
            <a:extLst>
              <a:ext uri="{FF2B5EF4-FFF2-40B4-BE49-F238E27FC236}">
                <a16:creationId xmlns:a16="http://schemas.microsoft.com/office/drawing/2014/main" id="{710FB1D5-DC81-646B-F6AB-74C61886BC8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033" t="4632" r="6663"/>
          <a:stretch/>
        </p:blipFill>
        <p:spPr>
          <a:xfrm>
            <a:off x="5290928" y="6909023"/>
            <a:ext cx="2125248" cy="1683337"/>
          </a:xfrm>
          <a:prstGeom prst="rect">
            <a:avLst/>
          </a:prstGeom>
        </p:spPr>
      </p:pic>
      <p:pic>
        <p:nvPicPr>
          <p:cNvPr id="3" name="図 2">
            <a:extLst>
              <a:ext uri="{FF2B5EF4-FFF2-40B4-BE49-F238E27FC236}">
                <a16:creationId xmlns:a16="http://schemas.microsoft.com/office/drawing/2014/main" id="{AD123E35-0188-47A0-13AE-7E36DCE05ED0}"/>
              </a:ext>
            </a:extLst>
          </p:cNvPr>
          <p:cNvPicPr>
            <a:picLocks noChangeAspect="1"/>
          </p:cNvPicPr>
          <p:nvPr/>
        </p:nvPicPr>
        <p:blipFill>
          <a:blip r:embed="rId3"/>
          <a:stretch>
            <a:fillRect/>
          </a:stretch>
        </p:blipFill>
        <p:spPr>
          <a:xfrm>
            <a:off x="423706" y="361109"/>
            <a:ext cx="6666096" cy="1847451"/>
          </a:xfrm>
          <a:prstGeom prst="rect">
            <a:avLst/>
          </a:prstGeom>
        </p:spPr>
      </p:pic>
      <p:sp>
        <p:nvSpPr>
          <p:cNvPr id="9" name="テキスト ボックス 8">
            <a:extLst>
              <a:ext uri="{FF2B5EF4-FFF2-40B4-BE49-F238E27FC236}">
                <a16:creationId xmlns:a16="http://schemas.microsoft.com/office/drawing/2014/main" id="{4CF5C386-F338-9BD8-B714-DFEC60E62ED7}"/>
              </a:ext>
            </a:extLst>
          </p:cNvPr>
          <p:cNvSpPr txBox="1"/>
          <p:nvPr/>
        </p:nvSpPr>
        <p:spPr>
          <a:xfrm>
            <a:off x="634665" y="3038101"/>
            <a:ext cx="1008112" cy="400110"/>
          </a:xfrm>
          <a:prstGeom prst="rect">
            <a:avLst/>
          </a:prstGeom>
          <a:noFill/>
        </p:spPr>
        <p:txBody>
          <a:bodyPr wrap="square" rtlCol="0">
            <a:spAutoFit/>
          </a:bodyPr>
          <a:lstStyle/>
          <a:p>
            <a:r>
              <a:rPr kumimoji="1" lang="en-US" altLang="ja-JP" dirty="0">
                <a:latin typeface="HGP創英角ｺﾞｼｯｸUB" panose="020B0900000000000000" pitchFamily="50" charset="-128"/>
                <a:ea typeface="HGP創英角ｺﾞｼｯｸUB" panose="020B0900000000000000" pitchFamily="50" charset="-128"/>
              </a:rPr>
              <a:t>2026</a:t>
            </a:r>
            <a:endParaRPr kumimoji="1" lang="ja-JP" altLang="en-US"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915474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25"/>
          <p:cNvSpPr>
            <a:spLocks noChangeArrowheads="1"/>
          </p:cNvSpPr>
          <p:nvPr/>
        </p:nvSpPr>
        <p:spPr bwMode="auto">
          <a:xfrm>
            <a:off x="0" y="10243244"/>
            <a:ext cx="7957096" cy="360040"/>
          </a:xfrm>
          <a:prstGeom prst="rect">
            <a:avLst/>
          </a:prstGeom>
          <a:noFill/>
          <a:ln w="12700" cap="rnd">
            <a:noFill/>
            <a:round/>
            <a:headEnd/>
            <a:tailEnd/>
          </a:ln>
          <a:effectLst/>
        </p:spPr>
        <p:txBody>
          <a:bodyPr wrap="none" anchor="ctr"/>
          <a:lstStyle>
            <a:lvl1pPr defTabSz="955675" eaLnBrk="0" hangingPunct="0">
              <a:defRPr kumimoji="1" sz="1900">
                <a:solidFill>
                  <a:schemeClr val="tx1"/>
                </a:solidFill>
                <a:latin typeface="Arial" charset="0"/>
                <a:ea typeface="ＭＳ Ｐゴシック" charset="-128"/>
              </a:defRPr>
            </a:lvl1pPr>
            <a:lvl2pPr marL="742950" indent="-285750" defTabSz="955675" eaLnBrk="0" hangingPunct="0">
              <a:defRPr kumimoji="1" sz="1900">
                <a:solidFill>
                  <a:schemeClr val="tx1"/>
                </a:solidFill>
                <a:latin typeface="Arial" charset="0"/>
                <a:ea typeface="ＭＳ Ｐゴシック" charset="-128"/>
              </a:defRPr>
            </a:lvl2pPr>
            <a:lvl3pPr marL="1143000" indent="-228600" defTabSz="955675" eaLnBrk="0" hangingPunct="0">
              <a:defRPr kumimoji="1" sz="1900">
                <a:solidFill>
                  <a:schemeClr val="tx1"/>
                </a:solidFill>
                <a:latin typeface="Arial" charset="0"/>
                <a:ea typeface="ＭＳ Ｐゴシック" charset="-128"/>
              </a:defRPr>
            </a:lvl3pPr>
            <a:lvl4pPr marL="1600200" indent="-228600" defTabSz="955675" eaLnBrk="0" hangingPunct="0">
              <a:defRPr kumimoji="1" sz="1900">
                <a:solidFill>
                  <a:schemeClr val="tx1"/>
                </a:solidFill>
                <a:latin typeface="Arial" charset="0"/>
                <a:ea typeface="ＭＳ Ｐゴシック" charset="-128"/>
              </a:defRPr>
            </a:lvl4pPr>
            <a:lvl5pPr marL="2057400" indent="-228600" defTabSz="955675" eaLnBrk="0" hangingPunct="0">
              <a:defRPr kumimoji="1" sz="1900">
                <a:solidFill>
                  <a:schemeClr val="tx1"/>
                </a:solidFill>
                <a:latin typeface="Arial" charset="0"/>
                <a:ea typeface="ＭＳ Ｐゴシック" charset="-128"/>
              </a:defRPr>
            </a:lvl5pPr>
            <a:lvl6pPr marL="2514600" indent="-228600" defTabSz="955675" eaLnBrk="0" fontAlgn="base" hangingPunct="0">
              <a:spcBef>
                <a:spcPct val="0"/>
              </a:spcBef>
              <a:spcAft>
                <a:spcPct val="0"/>
              </a:spcAft>
              <a:defRPr kumimoji="1" sz="1900">
                <a:solidFill>
                  <a:schemeClr val="tx1"/>
                </a:solidFill>
                <a:latin typeface="Arial" charset="0"/>
                <a:ea typeface="ＭＳ Ｐゴシック" charset="-128"/>
              </a:defRPr>
            </a:lvl6pPr>
            <a:lvl7pPr marL="2971800" indent="-228600" defTabSz="955675" eaLnBrk="0" fontAlgn="base" hangingPunct="0">
              <a:spcBef>
                <a:spcPct val="0"/>
              </a:spcBef>
              <a:spcAft>
                <a:spcPct val="0"/>
              </a:spcAft>
              <a:defRPr kumimoji="1" sz="1900">
                <a:solidFill>
                  <a:schemeClr val="tx1"/>
                </a:solidFill>
                <a:latin typeface="Arial" charset="0"/>
                <a:ea typeface="ＭＳ Ｐゴシック" charset="-128"/>
              </a:defRPr>
            </a:lvl7pPr>
            <a:lvl8pPr marL="3429000" indent="-228600" defTabSz="955675" eaLnBrk="0" fontAlgn="base" hangingPunct="0">
              <a:spcBef>
                <a:spcPct val="0"/>
              </a:spcBef>
              <a:spcAft>
                <a:spcPct val="0"/>
              </a:spcAft>
              <a:defRPr kumimoji="1" sz="1900">
                <a:solidFill>
                  <a:schemeClr val="tx1"/>
                </a:solidFill>
                <a:latin typeface="Arial" charset="0"/>
                <a:ea typeface="ＭＳ Ｐゴシック" charset="-128"/>
              </a:defRPr>
            </a:lvl8pPr>
            <a:lvl9pPr marL="3886200" indent="-228600" defTabSz="955675" eaLnBrk="0" fontAlgn="base" hangingPunct="0">
              <a:spcBef>
                <a:spcPct val="0"/>
              </a:spcBef>
              <a:spcAft>
                <a:spcPct val="0"/>
              </a:spcAft>
              <a:defRPr kumimoji="1" sz="1900">
                <a:solidFill>
                  <a:schemeClr val="tx1"/>
                </a:solidFill>
                <a:latin typeface="Arial" charset="0"/>
                <a:ea typeface="ＭＳ Ｐゴシック" charset="-128"/>
              </a:defRPr>
            </a:lvl9pPr>
          </a:lstStyle>
          <a:p>
            <a:pPr lvl="0" eaLnBrk="1" fontAlgn="base" hangingPunct="1">
              <a:spcBef>
                <a:spcPct val="0"/>
              </a:spcBef>
              <a:spcAft>
                <a:spcPct val="0"/>
              </a:spcAft>
              <a:defRPr/>
            </a:pPr>
            <a:r>
              <a:rPr lang="ja-JP" altLang="en-US" sz="900" kern="0" dirty="0">
                <a:solidFill>
                  <a:srgbClr val="000000"/>
                </a:solidFill>
                <a:latin typeface="Meiryo UI" panose="020B0604030504040204" pitchFamily="50" charset="-128"/>
                <a:ea typeface="Meiryo UI" panose="020B0604030504040204" pitchFamily="50" charset="-128"/>
              </a:rPr>
              <a:t>＊本申込書にご記入頂きました個人情報は、出展に関する連絡ならびに本会からの各種情報提供の目的のみに使用いたします</a:t>
            </a:r>
            <a:endParaRPr kumimoji="1" lang="ja-JP" altLang="en-US" sz="9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485669690"/>
              </p:ext>
            </p:extLst>
          </p:nvPr>
        </p:nvGraphicFramePr>
        <p:xfrm>
          <a:off x="69802" y="5418708"/>
          <a:ext cx="7421660" cy="4886210"/>
        </p:xfrm>
        <a:graphic>
          <a:graphicData uri="http://schemas.openxmlformats.org/drawingml/2006/table">
            <a:tbl>
              <a:tblPr/>
              <a:tblGrid>
                <a:gridCol w="1406573">
                  <a:extLst>
                    <a:ext uri="{9D8B030D-6E8A-4147-A177-3AD203B41FA5}">
                      <a16:colId xmlns:a16="http://schemas.microsoft.com/office/drawing/2014/main" val="20000"/>
                    </a:ext>
                  </a:extLst>
                </a:gridCol>
                <a:gridCol w="936105">
                  <a:extLst>
                    <a:ext uri="{9D8B030D-6E8A-4147-A177-3AD203B41FA5}">
                      <a16:colId xmlns:a16="http://schemas.microsoft.com/office/drawing/2014/main" val="2201023548"/>
                    </a:ext>
                  </a:extLst>
                </a:gridCol>
                <a:gridCol w="864097">
                  <a:extLst>
                    <a:ext uri="{9D8B030D-6E8A-4147-A177-3AD203B41FA5}">
                      <a16:colId xmlns:a16="http://schemas.microsoft.com/office/drawing/2014/main" val="545616282"/>
                    </a:ext>
                  </a:extLst>
                </a:gridCol>
                <a:gridCol w="583010">
                  <a:extLst>
                    <a:ext uri="{9D8B030D-6E8A-4147-A177-3AD203B41FA5}">
                      <a16:colId xmlns:a16="http://schemas.microsoft.com/office/drawing/2014/main" val="1686406449"/>
                    </a:ext>
                  </a:extLst>
                </a:gridCol>
                <a:gridCol w="137069">
                  <a:extLst>
                    <a:ext uri="{9D8B030D-6E8A-4147-A177-3AD203B41FA5}">
                      <a16:colId xmlns:a16="http://schemas.microsoft.com/office/drawing/2014/main" val="20002"/>
                    </a:ext>
                  </a:extLst>
                </a:gridCol>
                <a:gridCol w="652469">
                  <a:extLst>
                    <a:ext uri="{9D8B030D-6E8A-4147-A177-3AD203B41FA5}">
                      <a16:colId xmlns:a16="http://schemas.microsoft.com/office/drawing/2014/main" val="261793957"/>
                    </a:ext>
                  </a:extLst>
                </a:gridCol>
                <a:gridCol w="186165">
                  <a:extLst>
                    <a:ext uri="{9D8B030D-6E8A-4147-A177-3AD203B41FA5}">
                      <a16:colId xmlns:a16="http://schemas.microsoft.com/office/drawing/2014/main" val="20003"/>
                    </a:ext>
                  </a:extLst>
                </a:gridCol>
                <a:gridCol w="889559">
                  <a:extLst>
                    <a:ext uri="{9D8B030D-6E8A-4147-A177-3AD203B41FA5}">
                      <a16:colId xmlns:a16="http://schemas.microsoft.com/office/drawing/2014/main" val="161455218"/>
                    </a:ext>
                  </a:extLst>
                </a:gridCol>
                <a:gridCol w="1766613">
                  <a:extLst>
                    <a:ext uri="{9D8B030D-6E8A-4147-A177-3AD203B41FA5}">
                      <a16:colId xmlns:a16="http://schemas.microsoft.com/office/drawing/2014/main" val="3010915877"/>
                    </a:ext>
                  </a:extLst>
                </a:gridCol>
              </a:tblGrid>
              <a:tr h="255752">
                <a:tc>
                  <a:txBody>
                    <a:bodyPr/>
                    <a:lstStyle/>
                    <a:p>
                      <a:pPr algn="ctr" fontAlgn="ctr"/>
                      <a:r>
                        <a:rPr lang="ja-JP" altLang="en-US" sz="1050" b="0" i="0" u="none" strike="noStrike" dirty="0">
                          <a:effectLst/>
                          <a:latin typeface="Meiryo UI" panose="020B0604030504040204" pitchFamily="50" charset="-128"/>
                          <a:ea typeface="Meiryo UI" panose="020B0604030504040204" pitchFamily="50" charset="-128"/>
                        </a:rPr>
                        <a:t>回答年月日</a:t>
                      </a: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ja-JP" altLang="en-US" sz="1400" b="0" i="0" u="none" strike="noStrike" dirty="0">
                          <a:effectLst/>
                          <a:latin typeface="Meiryo UI" panose="020B0604030504040204" pitchFamily="50" charset="-128"/>
                          <a:ea typeface="Meiryo UI" panose="020B0604030504040204" pitchFamily="50" charset="-128"/>
                        </a:rPr>
                        <a:t>令和</a:t>
                      </a:r>
                      <a:r>
                        <a:rPr lang="en-US" altLang="ja-JP" sz="1400" b="0" i="0" u="none" strike="noStrike" dirty="0">
                          <a:effectLst/>
                          <a:latin typeface="Meiryo UI" panose="020B0604030504040204" pitchFamily="50" charset="-128"/>
                          <a:ea typeface="Meiryo UI" panose="020B0604030504040204" pitchFamily="50" charset="-128"/>
                        </a:rPr>
                        <a:t>7</a:t>
                      </a:r>
                      <a:r>
                        <a:rPr lang="ja-JP" altLang="en-US" sz="1400" b="0" i="0" u="none" strike="noStrike" dirty="0">
                          <a:effectLst/>
                          <a:latin typeface="Meiryo UI" panose="020B0604030504040204" pitchFamily="50" charset="-128"/>
                          <a:ea typeface="Meiryo UI" panose="020B0604030504040204" pitchFamily="50" charset="-128"/>
                        </a:rPr>
                        <a:t>年　　　　月　　　　日</a:t>
                      </a:r>
                      <a:endParaRPr lang="ja-JP" altLang="en-US" sz="1050" b="0"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pPr algn="ctr" fontAlgn="ctr"/>
                      <a:r>
                        <a:rPr lang="ja-JP" altLang="en-US" sz="900" b="0" i="0" u="none" strike="noStrike">
                          <a:effectLst/>
                          <a:latin typeface="Meiryo UI" panose="020B0604030504040204" pitchFamily="50" charset="-128"/>
                          <a:ea typeface="Meiryo UI" panose="020B0604030504040204" pitchFamily="50" charset="-128"/>
                        </a:rPr>
                        <a:t>締切日</a:t>
                      </a: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ja-JP" altLang="en-US" sz="1050" b="0" i="0" u="none" strike="noStrike" dirty="0">
                          <a:effectLst/>
                          <a:latin typeface="Meiryo UI" panose="020B0604030504040204" pitchFamily="50" charset="-128"/>
                          <a:ea typeface="Meiryo UI" panose="020B0604030504040204" pitchFamily="50" charset="-128"/>
                        </a:rPr>
                        <a:t>申込締切日</a:t>
                      </a:r>
                      <a:endParaRPr kumimoji="1" lang="ja-JP" altLang="en-US" sz="2800" dirty="0"/>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r>
                        <a:rPr lang="ja-JP" altLang="en-US" sz="1100" b="1" i="0" u="none" strike="noStrike" dirty="0">
                          <a:solidFill>
                            <a:srgbClr val="FF0000"/>
                          </a:solidFill>
                          <a:effectLst/>
                          <a:latin typeface="Meiryo UI" panose="020B0604030504040204" pitchFamily="50" charset="-128"/>
                          <a:ea typeface="Meiryo UI" panose="020B0604030504040204" pitchFamily="50" charset="-128"/>
                        </a:rPr>
                        <a:t>令和３年</a:t>
                      </a:r>
                      <a:r>
                        <a:rPr lang="en-US" altLang="ja-JP" sz="1100" b="1" i="0" u="none" strike="noStrike" dirty="0">
                          <a:solidFill>
                            <a:srgbClr val="FF0000"/>
                          </a:solidFill>
                          <a:effectLst/>
                          <a:latin typeface="Meiryo UI" panose="020B0604030504040204" pitchFamily="50" charset="-128"/>
                          <a:ea typeface="Meiryo UI" panose="020B0604030504040204" pitchFamily="50" charset="-128"/>
                        </a:rPr>
                        <a:t>10</a:t>
                      </a:r>
                      <a:r>
                        <a:rPr lang="ja-JP" altLang="en-US" sz="1100" b="1" i="0" u="none" strike="noStrike" dirty="0">
                          <a:solidFill>
                            <a:srgbClr val="FF0000"/>
                          </a:solidFill>
                          <a:effectLst/>
                          <a:latin typeface="Meiryo UI" panose="020B0604030504040204" pitchFamily="50" charset="-128"/>
                          <a:ea typeface="Meiryo UI" panose="020B0604030504040204" pitchFamily="50" charset="-128"/>
                        </a:rPr>
                        <a:t>月</a:t>
                      </a:r>
                      <a:r>
                        <a:rPr lang="en-US" altLang="ja-JP" sz="1100" b="1" i="0" u="none" strike="noStrike" dirty="0">
                          <a:solidFill>
                            <a:srgbClr val="FF0000"/>
                          </a:solidFill>
                          <a:effectLst/>
                          <a:latin typeface="Meiryo UI" panose="020B0604030504040204" pitchFamily="50" charset="-128"/>
                          <a:ea typeface="Meiryo UI" panose="020B0604030504040204" pitchFamily="50" charset="-128"/>
                        </a:rPr>
                        <a:t>18</a:t>
                      </a:r>
                      <a:r>
                        <a:rPr lang="ja-JP" altLang="en-US" sz="1100" b="1" i="0" u="none" strike="noStrike" dirty="0">
                          <a:solidFill>
                            <a:srgbClr val="FF0000"/>
                          </a:solidFill>
                          <a:effectLst/>
                          <a:latin typeface="Meiryo UI" panose="020B0604030504040204" pitchFamily="50" charset="-128"/>
                          <a:ea typeface="Meiryo UI" panose="020B0604030504040204" pitchFamily="50" charset="-128"/>
                        </a:rPr>
                        <a:t>日（月）</a:t>
                      </a: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800" b="1" i="0" u="none" strike="noStrike" dirty="0">
                          <a:solidFill>
                            <a:srgbClr val="FF0000"/>
                          </a:solidFill>
                          <a:effectLst/>
                          <a:latin typeface="Meiryo UI" panose="020B0604030504040204" pitchFamily="50" charset="-128"/>
                          <a:ea typeface="Meiryo UI" panose="020B0604030504040204" pitchFamily="50" charset="-128"/>
                        </a:rPr>
                        <a:t>令和</a:t>
                      </a:r>
                      <a:r>
                        <a:rPr lang="en-US" altLang="ja-JP" sz="1800" b="1" i="0" u="none" strike="noStrike" dirty="0">
                          <a:solidFill>
                            <a:srgbClr val="FF0000"/>
                          </a:solidFill>
                          <a:effectLst/>
                          <a:latin typeface="Meiryo UI" panose="020B0604030504040204" pitchFamily="50" charset="-128"/>
                          <a:ea typeface="Meiryo UI" panose="020B0604030504040204" pitchFamily="50" charset="-128"/>
                        </a:rPr>
                        <a:t>7</a:t>
                      </a:r>
                      <a:r>
                        <a:rPr lang="ja-JP" altLang="en-US" sz="1800" b="1" i="0" u="none" strike="noStrike" dirty="0">
                          <a:solidFill>
                            <a:srgbClr val="FF0000"/>
                          </a:solidFill>
                          <a:effectLst/>
                          <a:latin typeface="Meiryo UI" panose="020B0604030504040204" pitchFamily="50" charset="-128"/>
                          <a:ea typeface="Meiryo UI" panose="020B0604030504040204" pitchFamily="50" charset="-128"/>
                        </a:rPr>
                        <a:t>年</a:t>
                      </a:r>
                      <a:r>
                        <a:rPr lang="en-US" altLang="ja-JP" sz="1800" b="1" i="0" u="none" strike="noStrike" dirty="0">
                          <a:solidFill>
                            <a:srgbClr val="FF0000"/>
                          </a:solidFill>
                          <a:effectLst/>
                          <a:latin typeface="Meiryo UI" panose="020B0604030504040204" pitchFamily="50" charset="-128"/>
                          <a:ea typeface="Meiryo UI" panose="020B0604030504040204" pitchFamily="50" charset="-128"/>
                        </a:rPr>
                        <a:t>8</a:t>
                      </a:r>
                      <a:r>
                        <a:rPr lang="ja-JP" altLang="en-US" sz="1800" b="1" i="0" u="none" strike="noStrike" dirty="0">
                          <a:solidFill>
                            <a:srgbClr val="FF0000"/>
                          </a:solidFill>
                          <a:effectLst/>
                          <a:latin typeface="Meiryo UI" panose="020B0604030504040204" pitchFamily="50" charset="-128"/>
                          <a:ea typeface="Meiryo UI" panose="020B0604030504040204" pitchFamily="50" charset="-128"/>
                        </a:rPr>
                        <a:t>月</a:t>
                      </a:r>
                      <a:r>
                        <a:rPr lang="en-US" altLang="ja-JP" sz="1800" b="1" i="0" u="none" strike="noStrike" dirty="0">
                          <a:solidFill>
                            <a:srgbClr val="FF0000"/>
                          </a:solidFill>
                          <a:effectLst/>
                          <a:latin typeface="Meiryo UI" panose="020B0604030504040204" pitchFamily="50" charset="-128"/>
                          <a:ea typeface="Meiryo UI" panose="020B0604030504040204" pitchFamily="50" charset="-128"/>
                        </a:rPr>
                        <a:t>8</a:t>
                      </a:r>
                      <a:r>
                        <a:rPr lang="ja-JP" altLang="en-US" sz="1800" b="1" i="0" u="none" strike="noStrike" dirty="0">
                          <a:solidFill>
                            <a:srgbClr val="FF0000"/>
                          </a:solidFill>
                          <a:effectLst/>
                          <a:latin typeface="Meiryo UI" panose="020B0604030504040204" pitchFamily="50" charset="-128"/>
                          <a:ea typeface="Meiryo UI" panose="020B0604030504040204" pitchFamily="50" charset="-128"/>
                        </a:rPr>
                        <a:t>日（金）</a:t>
                      </a: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800" b="1" i="0" u="none" strike="noStrike" dirty="0">
                        <a:solidFill>
                          <a:srgbClr val="FF0000"/>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8312">
                <a:tc gridSpan="9">
                  <a:txBody>
                    <a:bodyPr/>
                    <a:lstStyle/>
                    <a:p>
                      <a:pPr algn="l" fontAlgn="ctr"/>
                      <a:r>
                        <a:rPr lang="zh-TW" altLang="en-US" sz="1050" b="1" i="0" u="none" strike="noStrike" dirty="0">
                          <a:effectLst/>
                          <a:latin typeface="Meiryo UI" panose="020B0604030504040204" pitchFamily="50" charset="-128"/>
                          <a:ea typeface="Meiryo UI" panose="020B0604030504040204" pitchFamily="50" charset="-128"/>
                        </a:rPr>
                        <a:t>＜出展者情報＞</a:t>
                      </a:r>
                    </a:p>
                  </a:txBody>
                  <a:tcPr marL="7479" marR="7479" marT="74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900" b="1" i="0" u="none" strike="noStrike" dirty="0">
                        <a:effectLst/>
                        <a:latin typeface="Meiryo UI" panose="020B0604030504040204" pitchFamily="50" charset="-128"/>
                        <a:ea typeface="Meiryo UI" panose="020B0604030504040204" pitchFamily="50" charset="-128"/>
                      </a:endParaRPr>
                    </a:p>
                  </a:txBody>
                  <a:tcPr marL="7479" marR="7479" marT="747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5B597"/>
                    </a:solidFill>
                  </a:tcPr>
                </a:tc>
                <a:tc hMerge="1">
                  <a:txBody>
                    <a:bodyPr/>
                    <a:lstStyle/>
                    <a:p>
                      <a:pPr algn="l" fontAlgn="ctr"/>
                      <a:endParaRPr lang="zh-TW" altLang="en-US" sz="1050" b="1" i="0" u="none" strike="noStrike" dirty="0">
                        <a:effectLst/>
                        <a:latin typeface="Meiryo UI" panose="020B0604030504040204" pitchFamily="50" charset="-128"/>
                        <a:ea typeface="Meiryo UI" panose="020B0604030504040204" pitchFamily="50" charset="-128"/>
                      </a:endParaRPr>
                    </a:p>
                  </a:txBody>
                  <a:tcPr marL="7479" marR="7479" marT="747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5B597"/>
                    </a:solidFill>
                  </a:tcPr>
                </a:tc>
                <a:extLst>
                  <a:ext uri="{0D108BD9-81ED-4DB2-BD59-A6C34878D82A}">
                    <a16:rowId xmlns:a16="http://schemas.microsoft.com/office/drawing/2014/main" val="10001"/>
                  </a:ext>
                </a:extLst>
              </a:tr>
              <a:tr h="148312">
                <a:tc>
                  <a:txBody>
                    <a:bodyPr/>
                    <a:lstStyle/>
                    <a:p>
                      <a:pPr algn="ctr" fontAlgn="ctr"/>
                      <a:r>
                        <a:rPr lang="ja-JP" altLang="en-US" sz="1050" b="0" i="0" u="none" strike="noStrike" dirty="0">
                          <a:effectLst/>
                          <a:latin typeface="Meiryo UI" panose="020B0604030504040204" pitchFamily="50" charset="-128"/>
                          <a:ea typeface="Meiryo UI" panose="020B0604030504040204" pitchFamily="50" charset="-128"/>
                        </a:rPr>
                        <a:t>フリガナ</a:t>
                      </a: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noFill/>
                  </a:tcPr>
                </a:tc>
                <a:tc gridSpan="8">
                  <a:txBody>
                    <a:bodyPr/>
                    <a:lstStyle/>
                    <a:p>
                      <a:pPr algn="ctr" fontAlgn="ctr"/>
                      <a:r>
                        <a:rPr lang="ja-JP" altLang="en-US" sz="800" b="0" i="0" u="none" strike="noStrike" dirty="0">
                          <a:effectLst/>
                          <a:latin typeface="Meiryo UI" panose="020B0604030504040204" pitchFamily="50" charset="-128"/>
                          <a:ea typeface="Meiryo UI" panose="020B0604030504040204" pitchFamily="50" charset="-128"/>
                        </a:rPr>
                        <a:t>　</a:t>
                      </a:r>
                      <a:endParaRPr lang="ja-JP" altLang="en-US" sz="1050" b="0"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6350" cap="flat" cmpd="sng" algn="ctr">
                      <a:solidFill>
                        <a:srgbClr val="000000"/>
                      </a:solidFill>
                      <a:prstDash val="dot"/>
                      <a:round/>
                      <a:headEnd type="none" w="med" len="med"/>
                      <a:tailEnd type="none" w="med" len="med"/>
                    </a:lnB>
                    <a:no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600" b="0"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ctr" fontAlgn="ctr"/>
                      <a:endParaRPr lang="ja-JP" altLang="en-US" sz="800" b="0"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290002">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出展申込者</a:t>
                      </a:r>
                      <a:br>
                        <a:rPr lang="ja-JP" altLang="en-US" sz="1050" b="0" i="0" u="none" strike="noStrike" dirty="0">
                          <a:solidFill>
                            <a:schemeClr val="tx1"/>
                          </a:solidFill>
                          <a:effectLst/>
                          <a:latin typeface="Meiryo UI" panose="020B0604030504040204" pitchFamily="50" charset="-128"/>
                          <a:ea typeface="Meiryo UI" panose="020B0604030504040204" pitchFamily="50" charset="-128"/>
                        </a:rPr>
                      </a:b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（個人または法人名）</a:t>
                      </a: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noFill/>
                  </a:tcPr>
                </a:tc>
                <a:tc gridSpan="8">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900" b="0"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4452">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代表者</a:t>
                      </a: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役職　　　　　　　　　　　　　　　　　　　　　代表者名</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900" b="0" i="0" u="none" strike="noStrike">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zh-TW"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48312">
                <a:tc rowSpan="2" gridSpan="3">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印刷物に掲載する出展者名（いずれかにチェック）</a:t>
                      </a:r>
                      <a:br>
                        <a:rPr lang="ja-JP" altLang="en-US" sz="1050" b="0" i="0" u="none" strike="noStrike" dirty="0">
                          <a:solidFill>
                            <a:schemeClr val="tx1"/>
                          </a:solidFill>
                          <a:effectLst/>
                          <a:latin typeface="Meiryo UI" panose="020B0604030504040204" pitchFamily="50" charset="-128"/>
                          <a:ea typeface="Meiryo UI" panose="020B0604030504040204" pitchFamily="50" charset="-128"/>
                        </a:rPr>
                      </a:b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 出展申込者と同じ　□ 出展申込者と異なる</a:t>
                      </a:r>
                      <a:br>
                        <a:rPr lang="ja-JP" altLang="en-US" sz="1050" b="0" i="0" u="none" strike="noStrike" dirty="0">
                          <a:solidFill>
                            <a:schemeClr val="tx1"/>
                          </a:solidFill>
                          <a:effectLst/>
                          <a:latin typeface="Meiryo UI" panose="020B0604030504040204" pitchFamily="50" charset="-128"/>
                          <a:ea typeface="Meiryo UI" panose="020B0604030504040204" pitchFamily="50" charset="-128"/>
                        </a:rPr>
                      </a:b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出展申込者と異なる場合には、右記に記載してください。</a:t>
                      </a:r>
                      <a:br>
                        <a:rPr lang="ja-JP" altLang="en-US" sz="10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例：屋号での出展 など</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rowSpan="2"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6">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フリガナ</a:t>
                      </a: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l" fontAlgn="ctr"/>
                      <a:r>
                        <a:rPr lang="ja-JP" altLang="en-US" sz="900" b="0" i="0" u="none" strike="noStrike" dirty="0">
                          <a:effectLst/>
                          <a:latin typeface="Meiryo UI" panose="020B0604030504040204" pitchFamily="50" charset="-128"/>
                          <a:ea typeface="Meiryo UI" panose="020B0604030504040204" pitchFamily="50" charset="-128"/>
                        </a:rPr>
                        <a:t>フリガナ</a:t>
                      </a: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900" b="0"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6"/>
                  </a:ext>
                </a:extLst>
              </a:tr>
              <a:tr h="42507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
                  <a:txBody>
                    <a:bodyPr/>
                    <a:lstStyle/>
                    <a:p>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endParaRPr kumimoji="1" lang="ja-JP" altLang="en-US" sz="2800" dirty="0">
                        <a:solidFill>
                          <a:schemeClr val="tx1"/>
                        </a:solidFill>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r>
                        <a:rPr lang="ja-JP" altLang="en-US" sz="900" b="0" i="0" u="none" strike="noStrike" dirty="0">
                          <a:effectLst/>
                          <a:latin typeface="Meiryo UI" panose="020B0604030504040204" pitchFamily="50" charset="-128"/>
                          <a:ea typeface="Meiryo UI" panose="020B0604030504040204" pitchFamily="50" charset="-128"/>
                        </a:rPr>
                        <a:t>　</a:t>
                      </a: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900" b="0"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sz="2800" dirty="0">
                        <a:solidFill>
                          <a:schemeClr val="tx1"/>
                        </a:solidFill>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25426">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本社所在地</a:t>
                      </a: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l" rtl="0"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a:t>
                      </a:r>
                      <a:br>
                        <a:rPr lang="ja-JP" altLang="en-US" sz="1050" b="0" i="0" u="none" strike="noStrike" dirty="0">
                          <a:solidFill>
                            <a:schemeClr val="tx1"/>
                          </a:solidFill>
                          <a:effectLst/>
                          <a:latin typeface="Meiryo UI" panose="020B0604030504040204" pitchFamily="50" charset="-128"/>
                          <a:ea typeface="Meiryo UI" panose="020B0604030504040204" pitchFamily="50" charset="-128"/>
                        </a:rPr>
                      </a:b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700" b="0"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48312">
                <a:tc>
                  <a:txBody>
                    <a:bodyPr/>
                    <a:lstStyle/>
                    <a:p>
                      <a:pPr algn="ctr" fontAlgn="ctr"/>
                      <a:r>
                        <a:rPr lang="en-US" sz="1050" b="0" i="0" u="none" strike="noStrike" dirty="0">
                          <a:solidFill>
                            <a:schemeClr val="tx1"/>
                          </a:solidFill>
                          <a:effectLst/>
                          <a:latin typeface="Meiryo UI" panose="020B0604030504040204" pitchFamily="50" charset="-128"/>
                          <a:ea typeface="Meiryo UI" panose="020B0604030504040204" pitchFamily="50" charset="-128"/>
                        </a:rPr>
                        <a:t> Ｔ 　Ｅ 　Ｌ</a:t>
                      </a: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endParaRPr 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pPr algn="l" fontAlgn="ctr"/>
                      <a:endParaRPr lang="ja-JP" altLang="en-US" sz="900" b="0" i="0" u="none" strike="noStrike">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050" b="0" i="0" u="none" strike="noStrike" dirty="0">
                          <a:solidFill>
                            <a:schemeClr val="tx1"/>
                          </a:solidFill>
                          <a:effectLst/>
                          <a:latin typeface="Meiryo UI" panose="020B0604030504040204" pitchFamily="50" charset="-128"/>
                          <a:ea typeface="Meiryo UI" panose="020B0604030504040204" pitchFamily="50" charset="-128"/>
                        </a:rPr>
                        <a:t>Ｆ Ａ Ｘ</a:t>
                      </a: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hMerge="1">
                  <a:txBody>
                    <a:bodyPr/>
                    <a:lstStyle/>
                    <a:p>
                      <a:pPr algn="ctr" fontAlgn="ctr"/>
                      <a:endParaRPr lang="en-US" sz="900" b="0"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900" b="0" i="0" u="none" strike="noStrike">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48312">
                <a:tc>
                  <a:txBody>
                    <a:bodyPr/>
                    <a:lstStyle/>
                    <a:p>
                      <a:pPr algn="ctr" fontAlgn="ctr"/>
                      <a:r>
                        <a:rPr lang="en-US" sz="1050" b="0" i="0" u="none" strike="noStrike">
                          <a:solidFill>
                            <a:schemeClr val="tx1"/>
                          </a:solidFill>
                          <a:effectLst/>
                          <a:latin typeface="Meiryo UI" panose="020B0604030504040204" pitchFamily="50" charset="-128"/>
                          <a:ea typeface="Meiryo UI" panose="020B0604030504040204" pitchFamily="50" charset="-128"/>
                        </a:rPr>
                        <a:t>H　P</a:t>
                      </a: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endParaRPr 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700" b="0"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48312">
                <a:tc gridSpan="9">
                  <a:txBody>
                    <a:bodyPr/>
                    <a:lstStyle/>
                    <a:p>
                      <a:pPr algn="l" fontAlgn="ctr"/>
                      <a:r>
                        <a:rPr lang="zh-CN" altLang="en-US" sz="1050" b="1" i="0" u="none" strike="noStrike" dirty="0">
                          <a:solidFill>
                            <a:schemeClr val="tx1"/>
                          </a:solidFill>
                          <a:effectLst/>
                          <a:latin typeface="Meiryo UI" panose="020B0604030504040204" pitchFamily="50" charset="-128"/>
                          <a:ea typeface="Meiryo UI" panose="020B0604030504040204" pitchFamily="50" charset="-128"/>
                        </a:rPr>
                        <a:t>＜担当者情報＞</a:t>
                      </a:r>
                    </a:p>
                  </a:txBody>
                  <a:tcPr marL="7479" marR="7479" marT="74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CN" altLang="en-US" sz="900" b="1" i="0" u="none" strike="noStrike" dirty="0">
                        <a:effectLst/>
                        <a:latin typeface="Meiryo UI" panose="020B0604030504040204" pitchFamily="50" charset="-128"/>
                        <a:ea typeface="Meiryo UI" panose="020B0604030504040204" pitchFamily="50" charset="-128"/>
                      </a:endParaRPr>
                    </a:p>
                  </a:txBody>
                  <a:tcPr marL="7479" marR="7479" marT="747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5B597"/>
                    </a:solidFill>
                  </a:tcPr>
                </a:tc>
                <a:tc hMerge="1">
                  <a:txBody>
                    <a:bodyPr/>
                    <a:lstStyle/>
                    <a:p>
                      <a:pPr algn="l" fontAlgn="ctr"/>
                      <a:endParaRPr lang="zh-CN" altLang="en-US" sz="1050" b="1"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5B597"/>
                    </a:solidFill>
                  </a:tcPr>
                </a:tc>
                <a:extLst>
                  <a:ext uri="{0D108BD9-81ED-4DB2-BD59-A6C34878D82A}">
                    <a16:rowId xmlns:a16="http://schemas.microsoft.com/office/drawing/2014/main" val="10012"/>
                  </a:ext>
                </a:extLst>
              </a:tr>
              <a:tr h="331146">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担当者名</a:t>
                      </a: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8">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部署　　　　　　　　　　　　</a:t>
                      </a:r>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役職　　　　　　　　　　　　　氏名</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900" b="0"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zh-TW"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48312">
                <a:tc>
                  <a:txBody>
                    <a:bodyPr/>
                    <a:lstStyle/>
                    <a:p>
                      <a:pPr algn="ctr" fontAlgn="ctr"/>
                      <a:r>
                        <a:rPr lang="en-US" sz="1050" b="0" i="0" u="none" strike="noStrike" dirty="0">
                          <a:solidFill>
                            <a:schemeClr val="tx1"/>
                          </a:solidFill>
                          <a:effectLst/>
                          <a:latin typeface="Meiryo UI" panose="020B0604030504040204" pitchFamily="50" charset="-128"/>
                          <a:ea typeface="Meiryo UI" panose="020B0604030504040204" pitchFamily="50" charset="-128"/>
                        </a:rPr>
                        <a:t> Ｔ 　Ｅ 　Ｌ</a:t>
                      </a: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endParaRPr 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pPr algn="l" fontAlgn="ctr"/>
                      <a:endParaRPr lang="ja-JP" altLang="en-US" sz="900" b="0" i="0" u="none" strike="noStrike">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050" b="0" i="0" u="none" strike="noStrike" dirty="0">
                          <a:solidFill>
                            <a:schemeClr val="tx1"/>
                          </a:solidFill>
                          <a:effectLst/>
                          <a:latin typeface="Meiryo UI" panose="020B0604030504040204" pitchFamily="50" charset="-128"/>
                          <a:ea typeface="Meiryo UI" panose="020B0604030504040204" pitchFamily="50" charset="-128"/>
                        </a:rPr>
                        <a:t>Ｆ Ａ Ｘ</a:t>
                      </a: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en-US" sz="900" b="0" i="0" u="none" strike="noStrike">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ja-JP" altLang="en-US" sz="900" b="0" i="0" u="none" strike="noStrike">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48312">
                <a:tc>
                  <a:txBody>
                    <a:bodyPr/>
                    <a:lstStyle/>
                    <a:p>
                      <a:pPr algn="ctr" fontAlgn="ctr"/>
                      <a:r>
                        <a:rPr lang="zh-TW" altLang="en-US" sz="1050" b="0" i="0" u="none" strike="noStrike">
                          <a:solidFill>
                            <a:schemeClr val="tx1"/>
                          </a:solidFill>
                          <a:effectLst/>
                          <a:latin typeface="Meiryo UI" panose="020B0604030504040204" pitchFamily="50" charset="-128"/>
                          <a:ea typeface="Meiryo UI" panose="020B0604030504040204" pitchFamily="50" charset="-128"/>
                        </a:rPr>
                        <a:t>緊急連絡先（携帯）</a:t>
                      </a: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endParaRPr lang="zh-TW"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900" b="0" i="0" u="none" strike="noStrike">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48312">
                <a:tc>
                  <a:txBody>
                    <a:bodyPr/>
                    <a:lstStyle/>
                    <a:p>
                      <a:pPr algn="ctr" fontAlgn="ctr"/>
                      <a:r>
                        <a:rPr lang="en-US" sz="1050" b="0" i="0" u="none" strike="noStrike">
                          <a:solidFill>
                            <a:schemeClr val="tx1"/>
                          </a:solidFill>
                          <a:effectLst/>
                          <a:latin typeface="Meiryo UI" panose="020B0604030504040204" pitchFamily="50" charset="-128"/>
                          <a:ea typeface="Meiryo UI" panose="020B0604030504040204" pitchFamily="50" charset="-128"/>
                        </a:rPr>
                        <a:t>E-mail</a:t>
                      </a: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endParaRPr 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700" b="0" i="0" u="none" strike="noStrike">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49519">
                <a:tc gridSpan="2">
                  <a:txBody>
                    <a:bodyPr/>
                    <a:lstStyle/>
                    <a:p>
                      <a:pPr algn="l" fontAlgn="ctr"/>
                      <a:r>
                        <a:rPr lang="zh-TW" altLang="en-US" sz="1050" b="1" i="0" u="none" strike="noStrike" dirty="0">
                          <a:effectLst/>
                          <a:latin typeface="Meiryo UI" panose="020B0604030504040204" pitchFamily="50" charset="-128"/>
                          <a:ea typeface="Meiryo UI" panose="020B0604030504040204" pitchFamily="50" charset="-128"/>
                        </a:rPr>
                        <a:t>＜</a:t>
                      </a:r>
                      <a:r>
                        <a:rPr lang="ja-JP" altLang="en-US" sz="1050" b="1" i="0" u="none" strike="noStrike" dirty="0">
                          <a:effectLst/>
                          <a:latin typeface="Meiryo UI" panose="020B0604030504040204" pitchFamily="50" charset="-128"/>
                          <a:ea typeface="Meiryo UI" panose="020B0604030504040204" pitchFamily="50" charset="-128"/>
                        </a:rPr>
                        <a:t>出展予定商品</a:t>
                      </a:r>
                      <a:r>
                        <a:rPr lang="zh-TW" altLang="en-US" sz="1050" b="1" i="0" u="none" strike="noStrike" dirty="0">
                          <a:effectLst/>
                          <a:latin typeface="Meiryo UI" panose="020B0604030504040204" pitchFamily="50" charset="-128"/>
                          <a:ea typeface="Meiryo UI" panose="020B0604030504040204" pitchFamily="50" charset="-128"/>
                        </a:rPr>
                        <a:t>＞</a:t>
                      </a:r>
                      <a:r>
                        <a:rPr lang="ja-JP" altLang="en-US" sz="1050" b="1" i="0" u="none" strike="noStrike" dirty="0">
                          <a:effectLst/>
                          <a:latin typeface="Meiryo UI" panose="020B0604030504040204" pitchFamily="50" charset="-128"/>
                          <a:ea typeface="Meiryo UI" panose="020B0604030504040204" pitchFamily="50" charset="-128"/>
                        </a:rPr>
                        <a:t>　</a:t>
                      </a:r>
                      <a:endParaRPr lang="zh-TW" altLang="en-US" sz="1050" b="1" i="0" u="none" strike="noStrike" dirty="0">
                        <a:effectLst/>
                        <a:latin typeface="Meiryo UI" panose="020B0604030504040204" pitchFamily="50" charset="-128"/>
                        <a:ea typeface="Meiryo UI" panose="020B0604030504040204" pitchFamily="50" charset="-128"/>
                      </a:endParaRP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gridSpan="6">
                  <a:txBody>
                    <a:bodyPr/>
                    <a:lstStyle/>
                    <a:p>
                      <a:pPr algn="l" fontAlgn="ctr"/>
                      <a:r>
                        <a:rPr lang="ja-JP" altLang="en-US" sz="1050" b="1" i="0" u="none" strike="noStrike" dirty="0">
                          <a:effectLst/>
                          <a:latin typeface="Meiryo UI" panose="020B0604030504040204" pitchFamily="50" charset="-128"/>
                          <a:ea typeface="Meiryo UI" panose="020B0604030504040204" pitchFamily="50" charset="-128"/>
                        </a:rPr>
                        <a:t>＜現在の販売方法＞☑をつけてください</a:t>
                      </a:r>
                      <a:endParaRPr lang="zh-TW" altLang="en-US" sz="1050" b="1"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900" b="1" i="0" u="none" strike="noStrike" dirty="0">
                        <a:effectLst/>
                        <a:latin typeface="Meiryo UI" panose="020B0604030504040204" pitchFamily="50" charset="-128"/>
                        <a:ea typeface="Meiryo UI" panose="020B0604030504040204" pitchFamily="50" charset="-128"/>
                      </a:endParaRPr>
                    </a:p>
                  </a:txBody>
                  <a:tcPr marL="7479" marR="7479" marT="747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5B597"/>
                    </a:solidFill>
                  </a:tcPr>
                </a:tc>
                <a:tc>
                  <a:txBody>
                    <a:bodyPr/>
                    <a:lstStyle/>
                    <a:p>
                      <a:pPr marL="0" marR="0" lvl="0" indent="0" algn="ctr" defTabSz="995690" rtl="0" eaLnBrk="1" fontAlgn="ctr" latinLnBrk="0" hangingPunct="1">
                        <a:lnSpc>
                          <a:spcPct val="100000"/>
                        </a:lnSpc>
                        <a:spcBef>
                          <a:spcPts val="0"/>
                        </a:spcBef>
                        <a:spcAft>
                          <a:spcPts val="0"/>
                        </a:spcAft>
                        <a:buClrTx/>
                        <a:buSzTx/>
                        <a:buFontTx/>
                        <a:buNone/>
                        <a:tabLst/>
                        <a:defRPr/>
                      </a:pPr>
                      <a:r>
                        <a:rPr lang="zh-TW" altLang="en-US" sz="900" b="1" i="0" u="none" strike="noStrike" dirty="0">
                          <a:effectLst/>
                          <a:latin typeface="Meiryo UI" panose="020B0604030504040204" pitchFamily="50" charset="-128"/>
                          <a:ea typeface="Meiryo UI" panose="020B0604030504040204" pitchFamily="50" charset="-128"/>
                        </a:rPr>
                        <a:t>＜</a:t>
                      </a:r>
                      <a:r>
                        <a:rPr kumimoji="1" lang="ja-JP" altLang="ja-JP" sz="900" b="1" kern="1200" dirty="0">
                          <a:solidFill>
                            <a:schemeClr val="tx1"/>
                          </a:solidFill>
                          <a:effectLst/>
                          <a:latin typeface="Meiryo UI" panose="020B0604030504040204" pitchFamily="50" charset="-128"/>
                          <a:ea typeface="Meiryo UI" panose="020B0604030504040204" pitchFamily="50" charset="-128"/>
                          <a:cs typeface="+mn-cs"/>
                        </a:rPr>
                        <a:t>過去</a:t>
                      </a:r>
                      <a:r>
                        <a:rPr kumimoji="1" lang="ja-JP" altLang="en-US" sz="900" b="1" kern="1200" dirty="0">
                          <a:solidFill>
                            <a:schemeClr val="tx1"/>
                          </a:solidFill>
                          <a:effectLst/>
                          <a:latin typeface="Meiryo UI" panose="020B0604030504040204" pitchFamily="50" charset="-128"/>
                          <a:ea typeface="Meiryo UI" panose="020B0604030504040204" pitchFamily="50" charset="-128"/>
                          <a:cs typeface="+mn-cs"/>
                        </a:rPr>
                        <a:t>３</a:t>
                      </a:r>
                      <a:r>
                        <a:rPr kumimoji="1" lang="ja-JP" altLang="ja-JP" sz="900" b="1" kern="1200" dirty="0">
                          <a:solidFill>
                            <a:schemeClr val="tx1"/>
                          </a:solidFill>
                          <a:effectLst/>
                          <a:latin typeface="Meiryo UI" panose="020B0604030504040204" pitchFamily="50" charset="-128"/>
                          <a:ea typeface="Meiryo UI" panose="020B0604030504040204" pitchFamily="50" charset="-128"/>
                          <a:cs typeface="+mn-cs"/>
                        </a:rPr>
                        <a:t>年の</a:t>
                      </a:r>
                      <a:r>
                        <a:rPr kumimoji="1" lang="en-US" altLang="ja-JP" sz="900" b="1" kern="1200" dirty="0">
                          <a:solidFill>
                            <a:schemeClr val="tx1"/>
                          </a:solidFill>
                          <a:effectLst/>
                          <a:latin typeface="Meiryo UI" panose="020B0604030504040204" pitchFamily="50" charset="-128"/>
                          <a:ea typeface="Meiryo UI" panose="020B0604030504040204" pitchFamily="50" charset="-128"/>
                          <a:cs typeface="+mn-cs"/>
                        </a:rPr>
                        <a:t>FOOD STYLE Kansai </a:t>
                      </a:r>
                      <a:r>
                        <a:rPr kumimoji="1" lang="ja-JP" altLang="ja-JP" sz="900" b="1" kern="1200" dirty="0">
                          <a:solidFill>
                            <a:schemeClr val="tx1"/>
                          </a:solidFill>
                          <a:effectLst/>
                          <a:latin typeface="Meiryo UI" panose="020B0604030504040204" pitchFamily="50" charset="-128"/>
                          <a:ea typeface="Meiryo UI" panose="020B0604030504040204" pitchFamily="50" charset="-128"/>
                          <a:cs typeface="+mn-cs"/>
                        </a:rPr>
                        <a:t>出展経験</a:t>
                      </a:r>
                      <a:r>
                        <a:rPr lang="zh-TW" altLang="en-US" sz="900" b="1" i="0" u="none" strike="noStrike" dirty="0">
                          <a:effectLst/>
                          <a:latin typeface="Meiryo UI" panose="020B0604030504040204" pitchFamily="50" charset="-128"/>
                          <a:ea typeface="Meiryo UI" panose="020B0604030504040204" pitchFamily="50" charset="-128"/>
                        </a:rPr>
                        <a:t>＞</a:t>
                      </a: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8"/>
                  </a:ext>
                </a:extLst>
              </a:tr>
              <a:tr h="511067">
                <a:tc gridSpan="2">
                  <a:txBody>
                    <a:bodyPr/>
                    <a:lstStyle/>
                    <a:p>
                      <a:pPr algn="l" fontAlgn="ctr"/>
                      <a:endParaRPr lang="ja-JP" altLang="en-US" sz="1200" b="0" i="0" u="none" strike="noStrike" dirty="0">
                        <a:effectLst/>
                        <a:latin typeface="Meiryo UI" panose="020B0604030504040204" pitchFamily="50" charset="-128"/>
                        <a:ea typeface="Meiryo UI" panose="020B0604030504040204" pitchFamily="50" charset="-128"/>
                      </a:endParaRPr>
                    </a:p>
                    <a:p>
                      <a:pPr algn="ctr" fontAlgn="ctr"/>
                      <a:r>
                        <a:rPr lang="ja-JP" altLang="en-US" sz="1200" b="0" i="0" u="none" strike="noStrike">
                          <a:effectLst/>
                          <a:latin typeface="Meiryo UI" panose="020B0604030504040204" pitchFamily="50" charset="-128"/>
                          <a:ea typeface="Meiryo UI" panose="020B0604030504040204" pitchFamily="50" charset="-128"/>
                        </a:rPr>
                        <a:t>　　</a:t>
                      </a:r>
                      <a:endParaRPr lang="ja-JP" altLang="en-US" sz="1200" b="0" i="0" u="none" strike="noStrike" dirty="0">
                        <a:effectLst/>
                        <a:latin typeface="Meiryo UI" panose="020B0604030504040204" pitchFamily="50" charset="-128"/>
                        <a:ea typeface="Meiryo UI" panose="020B0604030504040204" pitchFamily="50" charset="-128"/>
                      </a:endParaRPr>
                    </a:p>
                  </a:txBody>
                  <a:tcPr marL="7479" marR="7479" marT="7479"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6">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　スーパーマーケット　　□　百貨店　　□　飲食店</a:t>
                      </a:r>
                      <a:endParaRPr lang="en-US" altLang="ja-JP" sz="1200" b="0" i="0" u="none" strike="noStrike" dirty="0">
                        <a:effectLst/>
                        <a:latin typeface="Meiryo UI" panose="020B0604030504040204" pitchFamily="50" charset="-128"/>
                        <a:ea typeface="Meiryo UI" panose="020B0604030504040204" pitchFamily="50" charset="-128"/>
                      </a:endParaRPr>
                    </a:p>
                    <a:p>
                      <a:pPr algn="ctr" fontAlgn="ctr"/>
                      <a:endParaRPr lang="en-US" altLang="ja-JP" sz="1200" b="0" i="0" u="none" strike="noStrike" dirty="0">
                        <a:effectLst/>
                        <a:latin typeface="Meiryo UI" panose="020B0604030504040204" pitchFamily="50" charset="-128"/>
                        <a:ea typeface="Meiryo UI" panose="020B0604030504040204" pitchFamily="50" charset="-128"/>
                      </a:endParaRPr>
                    </a:p>
                    <a:p>
                      <a:pPr algn="ctr" fontAlgn="ct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EC</a:t>
                      </a:r>
                      <a:r>
                        <a:rPr lang="ja-JP" altLang="en-US" sz="1200" b="0" i="0" u="none" strike="noStrike" dirty="0">
                          <a:effectLst/>
                          <a:latin typeface="Meiryo UI" panose="020B0604030504040204" pitchFamily="50" charset="-128"/>
                          <a:ea typeface="Meiryo UI" panose="020B0604030504040204" pitchFamily="50" charset="-128"/>
                        </a:rPr>
                        <a:t>サイト　　□　その他（　　　　　　　　　　　　）</a:t>
                      </a: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900" b="0" i="0" u="none" strike="noStrike" dirty="0">
                        <a:effectLst/>
                        <a:latin typeface="Meiryo UI" panose="020B0604030504040204" pitchFamily="50" charset="-128"/>
                        <a:ea typeface="Meiryo UI" panose="020B0604030504040204" pitchFamily="50" charset="-128"/>
                      </a:endParaRPr>
                    </a:p>
                  </a:txBody>
                  <a:tcPr marL="7479" marR="7479" marT="747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あり　　・　　なし</a:t>
                      </a:r>
                    </a:p>
                  </a:txBody>
                  <a:tcPr marL="7479" marR="7479" marT="747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9"/>
                  </a:ext>
                </a:extLst>
              </a:tr>
              <a:tr h="451934">
                <a:tc gridSpan="9">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申込書提出先</a:t>
                      </a:r>
                      <a:r>
                        <a:rPr lang="ja-JP" altLang="en-US" sz="1100" b="0" i="0" u="none" strike="noStrike" dirty="0">
                          <a:effectLst/>
                          <a:latin typeface="Meiryo UI" panose="020B0604030504040204" pitchFamily="50" charset="-128"/>
                          <a:ea typeface="Meiryo UI" panose="020B0604030504040204" pitchFamily="50" charset="-128"/>
                        </a:rPr>
                        <a:t>）所属している商工会へ提出をお願いします。</a:t>
                      </a:r>
                      <a:endParaRPr lang="en-US" altLang="ja-JP" sz="1100" b="0" i="0" u="none" strike="noStrike" dirty="0">
                        <a:effectLst/>
                        <a:latin typeface="Meiryo UI" panose="020B0604030504040204" pitchFamily="50" charset="-128"/>
                        <a:ea typeface="Meiryo UI" panose="020B0604030504040204" pitchFamily="50" charset="-128"/>
                      </a:endParaRPr>
                    </a:p>
                    <a:p>
                      <a:r>
                        <a:rPr lang="ja-JP" altLang="en-US" sz="1100" b="0" i="0" u="none" strike="noStrike" dirty="0">
                          <a:effectLst/>
                          <a:latin typeface="Meiryo UI" panose="020B0604030504040204" pitchFamily="50" charset="-128"/>
                          <a:ea typeface="Meiryo UI" panose="020B0604030504040204" pitchFamily="50" charset="-128"/>
                        </a:rPr>
                        <a:t>（問　合　せ　先）姫路市商工会（担当：中村、藤川）</a:t>
                      </a:r>
                      <a:endParaRPr lang="en-US" altLang="ja-JP" sz="1100" b="0" i="0" u="none" strike="noStrike" dirty="0">
                        <a:effectLst/>
                        <a:latin typeface="Meiryo UI" panose="020B0604030504040204" pitchFamily="50" charset="-128"/>
                        <a:ea typeface="Meiryo UI" panose="020B0604030504040204" pitchFamily="50" charset="-128"/>
                      </a:endParaRPr>
                    </a:p>
                    <a:p>
                      <a:r>
                        <a:rPr kumimoji="1" lang="en-US" altLang="ja-JP" sz="1100" b="0" i="0" u="none" strike="noStrike" kern="1200" dirty="0">
                          <a:solidFill>
                            <a:schemeClr val="tx1"/>
                          </a:solidFill>
                          <a:effectLst/>
                          <a:latin typeface="Meiryo UI" panose="020B0604030504040204" pitchFamily="50" charset="-128"/>
                          <a:ea typeface="Meiryo UI" panose="020B0604030504040204" pitchFamily="50" charset="-128"/>
                          <a:cs typeface="+mn-cs"/>
                        </a:rPr>
                        <a:t>                       </a:t>
                      </a:r>
                      <a:r>
                        <a:rPr kumimoji="1" lang="en-US" altLang="ja-JP" sz="1100" b="0" kern="1200" dirty="0">
                          <a:solidFill>
                            <a:schemeClr val="tx1"/>
                          </a:solidFill>
                          <a:effectLst/>
                          <a:latin typeface="Meiryo UI" panose="020B0604030504040204" pitchFamily="50" charset="-128"/>
                          <a:ea typeface="Meiryo UI" panose="020B0604030504040204" pitchFamily="50" charset="-128"/>
                          <a:cs typeface="+mn-cs"/>
                        </a:rPr>
                        <a:t>TEL 079-336-1368 FAX 079-336-1368</a:t>
                      </a:r>
                      <a:endParaRPr lang="en-US" altLang="ja-JP" sz="1100" b="0" i="0" u="none" strike="noStrike" dirty="0">
                        <a:effectLst/>
                        <a:latin typeface="Meiryo UI" panose="020B0604030504040204" pitchFamily="50" charset="-128"/>
                        <a:ea typeface="Meiryo UI" panose="020B0604030504040204" pitchFamily="50" charset="-128"/>
                      </a:endParaRPr>
                    </a:p>
                  </a:txBody>
                  <a:tcPr marL="7479" marR="7479" marT="74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en-US" sz="900" b="0"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en-US" altLang="ja-JP" sz="1050" b="0" i="0" u="none" strike="noStrike" dirty="0">
                        <a:effectLst/>
                        <a:latin typeface="Meiryo UI" panose="020B0604030504040204" pitchFamily="50" charset="-128"/>
                        <a:ea typeface="Meiryo UI" panose="020B0604030504040204" pitchFamily="50" charset="-128"/>
                      </a:endParaRPr>
                    </a:p>
                  </a:txBody>
                  <a:tcPr marL="7479" marR="7479" marT="74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21"/>
                  </a:ext>
                </a:extLst>
              </a:tr>
            </a:tbl>
          </a:graphicData>
        </a:graphic>
      </p:graphicFrame>
      <p:graphicFrame>
        <p:nvGraphicFramePr>
          <p:cNvPr id="7" name="表 6">
            <a:extLst>
              <a:ext uri="{FF2B5EF4-FFF2-40B4-BE49-F238E27FC236}">
                <a16:creationId xmlns:a16="http://schemas.microsoft.com/office/drawing/2014/main" id="{609F2893-73F8-1CB1-DC95-39DD177C71BA}"/>
              </a:ext>
            </a:extLst>
          </p:cNvPr>
          <p:cNvGraphicFramePr>
            <a:graphicFrameLocks noGrp="1"/>
          </p:cNvGraphicFramePr>
          <p:nvPr>
            <p:extLst>
              <p:ext uri="{D42A27DB-BD31-4B8C-83A1-F6EECF244321}">
                <p14:modId xmlns:p14="http://schemas.microsoft.com/office/powerpoint/2010/main" val="2557241934"/>
              </p:ext>
            </p:extLst>
          </p:nvPr>
        </p:nvGraphicFramePr>
        <p:xfrm>
          <a:off x="57071" y="90116"/>
          <a:ext cx="7434390" cy="2170312"/>
        </p:xfrm>
        <a:graphic>
          <a:graphicData uri="http://schemas.openxmlformats.org/drawingml/2006/table">
            <a:tbl>
              <a:tblPr firstRow="1" firstCol="1" bandRow="1">
                <a:tableStyleId>{5940675A-B579-460E-94D1-54222C63F5DA}</a:tableStyleId>
              </a:tblPr>
              <a:tblGrid>
                <a:gridCol w="195502">
                  <a:extLst>
                    <a:ext uri="{9D8B030D-6E8A-4147-A177-3AD203B41FA5}">
                      <a16:colId xmlns:a16="http://schemas.microsoft.com/office/drawing/2014/main" val="651683444"/>
                    </a:ext>
                  </a:extLst>
                </a:gridCol>
                <a:gridCol w="3600066">
                  <a:extLst>
                    <a:ext uri="{9D8B030D-6E8A-4147-A177-3AD203B41FA5}">
                      <a16:colId xmlns:a16="http://schemas.microsoft.com/office/drawing/2014/main" val="3422694268"/>
                    </a:ext>
                  </a:extLst>
                </a:gridCol>
                <a:gridCol w="2390194">
                  <a:extLst>
                    <a:ext uri="{9D8B030D-6E8A-4147-A177-3AD203B41FA5}">
                      <a16:colId xmlns:a16="http://schemas.microsoft.com/office/drawing/2014/main" val="3836107418"/>
                    </a:ext>
                  </a:extLst>
                </a:gridCol>
                <a:gridCol w="1248628">
                  <a:extLst>
                    <a:ext uri="{9D8B030D-6E8A-4147-A177-3AD203B41FA5}">
                      <a16:colId xmlns:a16="http://schemas.microsoft.com/office/drawing/2014/main" val="457821514"/>
                    </a:ext>
                  </a:extLst>
                </a:gridCol>
              </a:tblGrid>
              <a:tr h="256611">
                <a:tc>
                  <a:txBody>
                    <a:bodyPr/>
                    <a:lstStyle/>
                    <a:p>
                      <a:pPr algn="ctr" fontAlgn="base" hangingPunct="0">
                        <a:lnSpc>
                          <a:spcPct val="100000"/>
                        </a:lnSpc>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solidFill>
                      <a:schemeClr val="bg2"/>
                    </a:solidFill>
                  </a:tcPr>
                </a:tc>
                <a:tc>
                  <a:txBody>
                    <a:bodyPr/>
                    <a:lstStyle/>
                    <a:p>
                      <a:pPr marL="0" marR="0" lvl="0" indent="0" algn="ctr" defTabSz="995690" rtl="0" eaLnBrk="1" fontAlgn="base" latinLnBrk="0" hangingPunct="0">
                        <a:lnSpc>
                          <a:spcPct val="150000"/>
                        </a:lnSpc>
                        <a:spcBef>
                          <a:spcPts val="0"/>
                        </a:spcBef>
                        <a:spcAft>
                          <a:spcPts val="0"/>
                        </a:spcAft>
                        <a:buClrTx/>
                        <a:buSzTx/>
                        <a:buFontTx/>
                        <a:buNone/>
                        <a:tabLst/>
                        <a:defRPr/>
                      </a:pPr>
                      <a:r>
                        <a:rPr lang="ja-JP" altLang="en-US" sz="1100" kern="100" dirty="0">
                          <a:effectLst/>
                          <a:latin typeface="Meiryo UI" panose="020B0604030504040204" pitchFamily="50" charset="-128"/>
                          <a:ea typeface="Meiryo UI" panose="020B0604030504040204" pitchFamily="50" charset="-128"/>
                        </a:rPr>
                        <a:t>販路開拓セミナーの</a:t>
                      </a:r>
                      <a:r>
                        <a:rPr lang="ja-JP" altLang="ja-JP" sz="1100" kern="100" dirty="0">
                          <a:effectLst/>
                          <a:latin typeface="Meiryo UI" panose="020B0604030504040204" pitchFamily="50" charset="-128"/>
                          <a:ea typeface="Meiryo UI" panose="020B0604030504040204" pitchFamily="50" charset="-128"/>
                        </a:rPr>
                        <a:t>テーマ</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solidFill>
                      <a:schemeClr val="bg2"/>
                    </a:solidFill>
                  </a:tcPr>
                </a:tc>
                <a:tc>
                  <a:txBody>
                    <a:bodyPr/>
                    <a:lstStyle/>
                    <a:p>
                      <a:pPr algn="ctr" fontAlgn="base" hangingPunct="0">
                        <a:lnSpc>
                          <a:spcPct val="150000"/>
                        </a:lnSpc>
                      </a:pP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YouTube</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URL</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solidFill>
                      <a:schemeClr val="bg2"/>
                    </a:solidFill>
                  </a:tcPr>
                </a:tc>
                <a:tc>
                  <a:txBody>
                    <a:bodyPr/>
                    <a:lstStyle/>
                    <a:p>
                      <a:pPr algn="ctr" fontAlgn="base" hangingPunct="0">
                        <a:lnSpc>
                          <a:spcPct val="150000"/>
                        </a:lnSpc>
                      </a:pPr>
                      <a:r>
                        <a:rPr lang="ja-JP" sz="1100" kern="100" dirty="0">
                          <a:effectLst/>
                          <a:latin typeface="Meiryo UI" panose="020B0604030504040204" pitchFamily="50" charset="-128"/>
                          <a:ea typeface="Meiryo UI" panose="020B0604030504040204" pitchFamily="50" charset="-128"/>
                        </a:rPr>
                        <a:t>担当</a:t>
                      </a:r>
                      <a:r>
                        <a:rPr lang="ja-JP" altLang="en-US" sz="1100" kern="100" dirty="0">
                          <a:effectLst/>
                          <a:latin typeface="Meiryo UI" panose="020B0604030504040204" pitchFamily="50" charset="-128"/>
                          <a:ea typeface="Meiryo UI" panose="020B0604030504040204" pitchFamily="50" charset="-128"/>
                        </a:rPr>
                        <a:t>講師</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3521779419"/>
                  </a:ext>
                </a:extLst>
              </a:tr>
              <a:tr h="439903">
                <a:tc>
                  <a:txBody>
                    <a:bodyPr/>
                    <a:lstStyle/>
                    <a:p>
                      <a:pPr algn="ctr" fontAlgn="base" hangingPunct="0">
                        <a:lnSpc>
                          <a:spcPct val="200000"/>
                        </a:lnSpc>
                      </a:pPr>
                      <a:r>
                        <a:rPr lang="ja-JP" altLang="en-US" sz="1200" kern="100" dirty="0">
                          <a:effectLst/>
                          <a:latin typeface="Meiryo UI" panose="020B0604030504040204" pitchFamily="50" charset="-128"/>
                          <a:ea typeface="Meiryo UI" panose="020B0604030504040204" pitchFamily="50" charset="-128"/>
                        </a:rPr>
                        <a:t>①</a:t>
                      </a:r>
                      <a:endParaRPr lang="en-US" altLang="ja-JP" sz="1200" kern="100" dirty="0">
                        <a:effectLst/>
                        <a:latin typeface="Meiryo UI" panose="020B0604030504040204" pitchFamily="50" charset="-128"/>
                        <a:ea typeface="Meiryo UI" panose="020B0604030504040204" pitchFamily="50" charset="-128"/>
                      </a:endParaRPr>
                    </a:p>
                  </a:txBody>
                  <a:tcPr marL="68580" marR="68580" marT="0" marB="0"/>
                </a:tc>
                <a:tc>
                  <a:txBody>
                    <a:bodyPr/>
                    <a:lstStyle/>
                    <a:p>
                      <a:pPr algn="l" fontAlgn="base" hangingPunct="0">
                        <a:lnSpc>
                          <a:spcPct val="150000"/>
                        </a:lnSpc>
                      </a:pPr>
                      <a:r>
                        <a:rPr lang="ja-JP" sz="1100" kern="100" dirty="0">
                          <a:effectLst/>
                          <a:latin typeface="Meiryo UI" panose="020B0604030504040204" pitchFamily="50" charset="-128"/>
                          <a:ea typeface="Meiryo UI" panose="020B0604030504040204" pitchFamily="50" charset="-128"/>
                        </a:rPr>
                        <a:t>「商談会出展</a:t>
                      </a:r>
                      <a:r>
                        <a:rPr lang="ja-JP" altLang="en-US" sz="1100" kern="100" dirty="0">
                          <a:effectLst/>
                          <a:latin typeface="Meiryo UI" panose="020B0604030504040204" pitchFamily="50" charset="-128"/>
                          <a:ea typeface="Meiryo UI" panose="020B0604030504040204" pitchFamily="50" charset="-128"/>
                        </a:rPr>
                        <a:t>に向けた準備　</a:t>
                      </a:r>
                      <a:endParaRPr lang="en-US" altLang="ja-JP" sz="1100" kern="100" dirty="0">
                        <a:effectLst/>
                        <a:latin typeface="Meiryo UI" panose="020B0604030504040204" pitchFamily="50" charset="-128"/>
                        <a:ea typeface="Meiryo UI" panose="020B0604030504040204" pitchFamily="50" charset="-128"/>
                      </a:endParaRPr>
                    </a:p>
                    <a:p>
                      <a:pPr algn="l" fontAlgn="base" hangingPunct="0">
                        <a:lnSpc>
                          <a:spcPct val="150000"/>
                        </a:lnSpc>
                      </a:pPr>
                      <a:r>
                        <a:rPr lang="ja-JP" altLang="en-US" sz="1100" kern="100" dirty="0">
                          <a:effectLst/>
                          <a:latin typeface="Meiryo UI" panose="020B0604030504040204" pitchFamily="50" charset="-128"/>
                          <a:ea typeface="Meiryo UI" panose="020B0604030504040204" pitchFamily="50" charset="-128"/>
                        </a:rPr>
                        <a:t>　～</a:t>
                      </a:r>
                      <a:r>
                        <a:rPr lang="ja-JP" sz="1100" kern="100" dirty="0">
                          <a:effectLst/>
                          <a:latin typeface="Meiryo UI" panose="020B0604030504040204" pitchFamily="50" charset="-128"/>
                          <a:ea typeface="Meiryo UI" panose="020B0604030504040204" pitchFamily="50" charset="-128"/>
                        </a:rPr>
                        <a:t>商談シート</a:t>
                      </a:r>
                      <a:r>
                        <a:rPr lang="ja-JP" altLang="en-US" sz="1100" kern="100" dirty="0">
                          <a:effectLst/>
                          <a:latin typeface="Meiryo UI" panose="020B0604030504040204" pitchFamily="50" charset="-128"/>
                          <a:ea typeface="Meiryo UI" panose="020B0604030504040204" pitchFamily="50" charset="-128"/>
                        </a:rPr>
                        <a:t>の活用と販路開拓につなげる取組～</a:t>
                      </a:r>
                      <a:r>
                        <a:rPr lang="ja-JP" sz="1100" kern="1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fontAlgn="base" hangingPunct="0">
                        <a:lnSpc>
                          <a:spcPct val="150000"/>
                        </a:lnSpc>
                      </a:pPr>
                      <a:r>
                        <a:rPr kumimoji="1" lang="en-US" altLang="ja-JP" sz="1200" b="0" u="none"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https://youtu.be/91OjOwwp52Y</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ctr" fontAlgn="base" hangingPunct="0">
                        <a:lnSpc>
                          <a:spcPct val="150000"/>
                        </a:lnSpc>
                      </a:pPr>
                      <a:r>
                        <a:rPr lang="ja-JP" altLang="en-US" sz="1100" kern="100" dirty="0">
                          <a:effectLst/>
                          <a:latin typeface="Meiryo UI" panose="020B0604030504040204" pitchFamily="50" charset="-128"/>
                          <a:ea typeface="Meiryo UI" panose="020B0604030504040204" pitchFamily="50" charset="-128"/>
                        </a:rPr>
                        <a:t>中小企業診断士</a:t>
                      </a:r>
                      <a:endParaRPr lang="en-US" altLang="ja-JP" sz="1100" kern="100" dirty="0">
                        <a:effectLst/>
                        <a:latin typeface="Meiryo UI" panose="020B0604030504040204" pitchFamily="50" charset="-128"/>
                        <a:ea typeface="Meiryo UI" panose="020B0604030504040204" pitchFamily="50" charset="-128"/>
                      </a:endParaRPr>
                    </a:p>
                    <a:p>
                      <a:pPr algn="ctr" fontAlgn="base" hangingPunct="0">
                        <a:lnSpc>
                          <a:spcPct val="150000"/>
                        </a:lnSpc>
                      </a:pPr>
                      <a:r>
                        <a:rPr lang="ja-JP" sz="1100" kern="100" dirty="0">
                          <a:effectLst/>
                          <a:latin typeface="Meiryo UI" panose="020B0604030504040204" pitchFamily="50" charset="-128"/>
                          <a:ea typeface="Meiryo UI" panose="020B0604030504040204" pitchFamily="50" charset="-128"/>
                        </a:rPr>
                        <a:t>藤尾</a:t>
                      </a:r>
                      <a:r>
                        <a:rPr lang="en-US" altLang="ja-JP" sz="1100" kern="100" dirty="0">
                          <a:effectLst/>
                          <a:latin typeface="Meiryo UI" panose="020B0604030504040204" pitchFamily="50" charset="-128"/>
                          <a:ea typeface="Meiryo UI" panose="020B0604030504040204" pitchFamily="50" charset="-128"/>
                        </a:rPr>
                        <a:t> </a:t>
                      </a:r>
                      <a:r>
                        <a:rPr lang="ja-JP" altLang="en-US" sz="1100" kern="100" dirty="0">
                          <a:effectLst/>
                          <a:latin typeface="Meiryo UI" panose="020B0604030504040204" pitchFamily="50" charset="-128"/>
                          <a:ea typeface="Meiryo UI" panose="020B0604030504040204" pitchFamily="50" charset="-128"/>
                        </a:rPr>
                        <a:t>政明氏</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823486458"/>
                  </a:ext>
                </a:extLst>
              </a:tr>
              <a:tr h="439903">
                <a:tc>
                  <a:txBody>
                    <a:bodyPr/>
                    <a:lstStyle/>
                    <a:p>
                      <a:pPr algn="ctr" fontAlgn="base" hangingPunct="0">
                        <a:lnSpc>
                          <a:spcPct val="200000"/>
                        </a:lnSpc>
                      </a:pPr>
                      <a:r>
                        <a:rPr lang="ja-JP" altLang="en-US" sz="1200" kern="100" dirty="0">
                          <a:effectLst/>
                          <a:latin typeface="Meiryo UI" panose="020B0604030504040204" pitchFamily="50" charset="-128"/>
                          <a:ea typeface="Meiryo UI" panose="020B0604030504040204" pitchFamily="50" charset="-128"/>
                        </a:rPr>
                        <a:t>②</a:t>
                      </a:r>
                    </a:p>
                  </a:txBody>
                  <a:tcPr marL="68580" marR="68580" marT="0" marB="0"/>
                </a:tc>
                <a:tc>
                  <a:txBody>
                    <a:bodyPr/>
                    <a:lstStyle/>
                    <a:p>
                      <a:pPr algn="l" fontAlgn="base" hangingPunct="0">
                        <a:lnSpc>
                          <a:spcPct val="150000"/>
                        </a:lnSpc>
                      </a:pPr>
                      <a:r>
                        <a:rPr lang="ja-JP" sz="1100" kern="100" dirty="0">
                          <a:effectLst/>
                          <a:latin typeface="Meiryo UI" panose="020B0604030504040204" pitchFamily="50" charset="-128"/>
                          <a:ea typeface="Meiryo UI" panose="020B0604030504040204" pitchFamily="50" charset="-128"/>
                        </a:rPr>
                        <a:t>「</a:t>
                      </a:r>
                      <a:r>
                        <a:rPr lang="ja-JP" altLang="en-US" sz="1100" kern="100" dirty="0">
                          <a:effectLst/>
                          <a:latin typeface="Meiryo UI" panose="020B0604030504040204" pitchFamily="50" charset="-128"/>
                          <a:ea typeface="Meiryo UI" panose="020B0604030504040204" pitchFamily="50" charset="-128"/>
                        </a:rPr>
                        <a:t>商談会に出展する目的とメリット　</a:t>
                      </a:r>
                      <a:endParaRPr lang="en-US" altLang="ja-JP" sz="1100" kern="100" dirty="0">
                        <a:effectLst/>
                        <a:latin typeface="Meiryo UI" panose="020B0604030504040204" pitchFamily="50" charset="-128"/>
                        <a:ea typeface="Meiryo UI" panose="020B0604030504040204" pitchFamily="50" charset="-128"/>
                      </a:endParaRPr>
                    </a:p>
                    <a:p>
                      <a:pPr algn="l" fontAlgn="base" hangingPunct="0">
                        <a:lnSpc>
                          <a:spcPct val="150000"/>
                        </a:lnSpc>
                      </a:pPr>
                      <a:r>
                        <a:rPr lang="ja-JP" altLang="en-US" sz="1100" kern="100" dirty="0">
                          <a:effectLst/>
                          <a:latin typeface="Meiryo UI" panose="020B0604030504040204" pitchFamily="50" charset="-128"/>
                          <a:ea typeface="Meiryo UI" panose="020B0604030504040204" pitchFamily="50" charset="-128"/>
                        </a:rPr>
                        <a:t>　～</a:t>
                      </a:r>
                      <a:r>
                        <a:rPr lang="ja-JP" sz="1100" kern="100" dirty="0">
                          <a:effectLst/>
                          <a:latin typeface="Meiryo UI" panose="020B0604030504040204" pitchFamily="50" charset="-128"/>
                          <a:ea typeface="Meiryo UI" panose="020B0604030504040204" pitchFamily="50" charset="-128"/>
                        </a:rPr>
                        <a:t>出展効果を最大化する</a:t>
                      </a:r>
                      <a:r>
                        <a:rPr lang="en-US" sz="1100" kern="100" dirty="0">
                          <a:effectLst/>
                          <a:latin typeface="Meiryo UI" panose="020B0604030504040204" pitchFamily="50" charset="-128"/>
                          <a:ea typeface="Meiryo UI" panose="020B0604030504040204" pitchFamily="50" charset="-128"/>
                        </a:rPr>
                        <a:t>3</a:t>
                      </a:r>
                      <a:r>
                        <a:rPr lang="ja-JP" sz="1100" kern="100" dirty="0">
                          <a:effectLst/>
                          <a:latin typeface="Meiryo UI" panose="020B0604030504040204" pitchFamily="50" charset="-128"/>
                          <a:ea typeface="Meiryo UI" panose="020B0604030504040204" pitchFamily="50" charset="-128"/>
                        </a:rPr>
                        <a:t>つのポイント</a:t>
                      </a:r>
                      <a:r>
                        <a:rPr lang="ja-JP" altLang="en-US" sz="1100" kern="100" dirty="0">
                          <a:effectLst/>
                          <a:latin typeface="Meiryo UI" panose="020B0604030504040204" pitchFamily="50" charset="-128"/>
                          <a:ea typeface="Meiryo UI" panose="020B0604030504040204" pitchFamily="50" charset="-128"/>
                        </a:rPr>
                        <a:t>～</a:t>
                      </a:r>
                      <a:r>
                        <a:rPr lang="ja-JP" sz="1100" kern="1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fontAlgn="base" hangingPunct="0">
                        <a:lnSpc>
                          <a:spcPct val="150000"/>
                        </a:lnSpc>
                      </a:pPr>
                      <a:r>
                        <a:rPr lang="en-US" altLang="ja-JP" sz="1200" b="0" u="sng" baseline="0" dirty="0">
                          <a:solidFill>
                            <a:schemeClr val="tx1"/>
                          </a:solidFill>
                          <a:effectLst/>
                          <a:latin typeface="游ゴシック" panose="020B0400000000000000" pitchFamily="50" charset="-128"/>
                          <a:cs typeface="ＭＳ Ｐゴシック" panose="020B0600070205080204" pitchFamily="50" charset="-128"/>
                          <a:hlinkClick r:id="rId3">
                            <a:extLst>
                              <a:ext uri="{A12FA001-AC4F-418D-AE19-62706E023703}">
                                <ahyp:hlinkClr xmlns:ahyp="http://schemas.microsoft.com/office/drawing/2018/hyperlinkcolor" val="tx"/>
                              </a:ext>
                            </a:extLst>
                          </a:hlinkClick>
                        </a:rPr>
                        <a:t>https://youtu.be/J1_xGlOgg7o</a:t>
                      </a:r>
                      <a:endParaRPr lang="ja-JP" sz="1200" b="0" u="non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marL="0" marR="0" lvl="0" indent="0" algn="ctr" defTabSz="995690" rtl="0" eaLnBrk="1" fontAlgn="base" latinLnBrk="0" hangingPunct="0">
                        <a:lnSpc>
                          <a:spcPct val="150000"/>
                        </a:lnSpc>
                        <a:spcBef>
                          <a:spcPts val="0"/>
                        </a:spcBef>
                        <a:spcAft>
                          <a:spcPts val="0"/>
                        </a:spcAft>
                        <a:buClrTx/>
                        <a:buSzTx/>
                        <a:buFontTx/>
                        <a:buNone/>
                        <a:tabLst/>
                        <a:defRPr/>
                      </a:pPr>
                      <a:r>
                        <a:rPr lang="ja-JP" altLang="en-US" sz="1100" kern="100" dirty="0">
                          <a:effectLst/>
                          <a:latin typeface="Meiryo UI" panose="020B0604030504040204" pitchFamily="50" charset="-128"/>
                          <a:ea typeface="Meiryo UI" panose="020B0604030504040204" pitchFamily="50" charset="-128"/>
                        </a:rPr>
                        <a:t>中小企業診断士</a:t>
                      </a:r>
                      <a:endParaRPr lang="en-US" altLang="ja-JP" sz="1100" kern="100" dirty="0">
                        <a:effectLst/>
                        <a:latin typeface="Meiryo UI" panose="020B0604030504040204" pitchFamily="50" charset="-128"/>
                        <a:ea typeface="Meiryo UI" panose="020B0604030504040204" pitchFamily="50" charset="-128"/>
                      </a:endParaRPr>
                    </a:p>
                    <a:p>
                      <a:pPr algn="ctr" fontAlgn="base" hangingPunct="0">
                        <a:lnSpc>
                          <a:spcPct val="150000"/>
                        </a:lnSpc>
                      </a:pPr>
                      <a:r>
                        <a:rPr lang="ja-JP" sz="1100" kern="100" dirty="0">
                          <a:effectLst/>
                          <a:latin typeface="Meiryo UI" panose="020B0604030504040204" pitchFamily="50" charset="-128"/>
                          <a:ea typeface="Meiryo UI" panose="020B0604030504040204" pitchFamily="50" charset="-128"/>
                        </a:rPr>
                        <a:t>芳田</a:t>
                      </a:r>
                      <a:r>
                        <a:rPr lang="en-US" altLang="ja-JP" sz="1100" kern="100" dirty="0">
                          <a:effectLst/>
                          <a:latin typeface="Meiryo UI" panose="020B0604030504040204" pitchFamily="50" charset="-128"/>
                          <a:ea typeface="Meiryo UI" panose="020B0604030504040204" pitchFamily="50" charset="-128"/>
                        </a:rPr>
                        <a:t> </a:t>
                      </a:r>
                      <a:r>
                        <a:rPr lang="ja-JP" altLang="en-US" sz="1100" kern="100" dirty="0">
                          <a:effectLst/>
                          <a:latin typeface="Meiryo UI" panose="020B0604030504040204" pitchFamily="50" charset="-128"/>
                          <a:ea typeface="Meiryo UI" panose="020B0604030504040204" pitchFamily="50" charset="-128"/>
                        </a:rPr>
                        <a:t>京美氏</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729704690"/>
                  </a:ext>
                </a:extLst>
              </a:tr>
              <a:tr h="439903">
                <a:tc>
                  <a:txBody>
                    <a:bodyPr/>
                    <a:lstStyle/>
                    <a:p>
                      <a:pPr algn="ctr" fontAlgn="base" hangingPunct="0">
                        <a:lnSpc>
                          <a:spcPct val="200000"/>
                        </a:lnSpc>
                      </a:pPr>
                      <a:r>
                        <a:rPr lang="ja-JP" altLang="en-US" sz="1200" kern="100" dirty="0">
                          <a:effectLst/>
                          <a:latin typeface="Meiryo UI" panose="020B0604030504040204" pitchFamily="50" charset="-128"/>
                          <a:ea typeface="Meiryo UI" panose="020B0604030504040204" pitchFamily="50" charset="-128"/>
                        </a:rPr>
                        <a:t>③</a:t>
                      </a:r>
                      <a:endParaRPr lang="en-US" altLang="ja-JP" sz="1200" kern="100" dirty="0">
                        <a:effectLst/>
                        <a:latin typeface="Meiryo UI" panose="020B0604030504040204" pitchFamily="50" charset="-128"/>
                        <a:ea typeface="Meiryo UI" panose="020B0604030504040204" pitchFamily="50" charset="-128"/>
                      </a:endParaRPr>
                    </a:p>
                  </a:txBody>
                  <a:tcPr marL="68580" marR="68580" marT="0" marB="0"/>
                </a:tc>
                <a:tc>
                  <a:txBody>
                    <a:bodyPr/>
                    <a:lstStyle/>
                    <a:p>
                      <a:pPr algn="l" fontAlgn="base" hangingPunct="0">
                        <a:lnSpc>
                          <a:spcPct val="150000"/>
                        </a:lnSpc>
                      </a:pPr>
                      <a:r>
                        <a:rPr lang="ja-JP" sz="1100" kern="100" dirty="0">
                          <a:effectLst/>
                          <a:latin typeface="Meiryo UI" panose="020B0604030504040204" pitchFamily="50" charset="-128"/>
                          <a:ea typeface="Meiryo UI" panose="020B0604030504040204" pitchFamily="50" charset="-128"/>
                        </a:rPr>
                        <a:t>「</a:t>
                      </a:r>
                      <a:r>
                        <a:rPr kumimoji="1" lang="ja-JP" altLang="ja-JP" sz="1100" kern="1200" dirty="0">
                          <a:solidFill>
                            <a:schemeClr val="tx1"/>
                          </a:solidFill>
                          <a:effectLst/>
                          <a:latin typeface="Meiryo UI" panose="020B0604030504040204" pitchFamily="50" charset="-128"/>
                          <a:ea typeface="Meiryo UI" panose="020B0604030504040204" pitchFamily="50" charset="-128"/>
                          <a:cs typeface="+mn-cs"/>
                        </a:rPr>
                        <a:t>元スーパー経営者が語る </a:t>
                      </a: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バイヤー目線で考える</a:t>
                      </a:r>
                      <a:endParaRPr kumimoji="1" lang="en-US" altLang="ja-JP" sz="1100" kern="1200" dirty="0">
                        <a:solidFill>
                          <a:schemeClr val="tx1"/>
                        </a:solidFill>
                        <a:effectLst/>
                        <a:latin typeface="Meiryo UI" panose="020B0604030504040204" pitchFamily="50" charset="-128"/>
                        <a:ea typeface="Meiryo UI" panose="020B0604030504040204" pitchFamily="50" charset="-128"/>
                        <a:cs typeface="+mn-cs"/>
                      </a:endParaRPr>
                    </a:p>
                    <a:p>
                      <a:pPr algn="l" fontAlgn="base" hangingPunct="0">
                        <a:lnSpc>
                          <a:spcPct val="150000"/>
                        </a:lnSpc>
                      </a:pP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　商流・物流の流れ、継続取引につながる商品提案</a:t>
                      </a:r>
                      <a:r>
                        <a:rPr kumimoji="1" lang="ja-JP" altLang="ja-JP" sz="1100" kern="1200" dirty="0">
                          <a:solidFill>
                            <a:schemeClr val="tx1"/>
                          </a:solidFill>
                          <a:effectLst/>
                          <a:latin typeface="Meiryo UI" panose="020B0604030504040204" pitchFamily="50" charset="-128"/>
                          <a:ea typeface="Meiryo UI" panose="020B0604030504040204" pitchFamily="50" charset="-128"/>
                          <a:cs typeface="+mn-cs"/>
                        </a:rPr>
                        <a:t>」</a:t>
                      </a:r>
                    </a:p>
                  </a:txBody>
                  <a:tcPr marL="68580" marR="68580" marT="0" marB="0"/>
                </a:tc>
                <a:tc>
                  <a:txBody>
                    <a:bodyPr/>
                    <a:lstStyle/>
                    <a:p>
                      <a:pPr marL="0" marR="0" lvl="0" indent="0" algn="l" defTabSz="995690" rtl="0" eaLnBrk="1" fontAlgn="base" latinLnBrk="0" hangingPunct="0">
                        <a:lnSpc>
                          <a:spcPct val="150000"/>
                        </a:lnSpc>
                        <a:spcBef>
                          <a:spcPts val="0"/>
                        </a:spcBef>
                        <a:spcAft>
                          <a:spcPts val="0"/>
                        </a:spcAft>
                        <a:buClrTx/>
                        <a:buSzTx/>
                        <a:buFontTx/>
                        <a:buNone/>
                        <a:tabLst/>
                        <a:defRPr/>
                      </a:pPr>
                      <a:r>
                        <a:rPr kumimoji="1" lang="en-US" altLang="ja-JP" sz="1200" b="0" u="none"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https://youtu.be/gRnd-UcASkY</a:t>
                      </a:r>
                      <a:endParaRPr kumimoji="1" lang="ja-JP" altLang="ja-JP" sz="1200" b="0" u="none" kern="1200" dirty="0">
                        <a:solidFill>
                          <a:schemeClr val="tx1"/>
                        </a:solidFill>
                        <a:effectLst/>
                        <a:latin typeface="+mn-lt"/>
                        <a:ea typeface="+mn-ea"/>
                        <a:cs typeface="+mn-cs"/>
                      </a:endParaRPr>
                    </a:p>
                    <a:p>
                      <a:pPr algn="l" fontAlgn="base" hangingPunct="0">
                        <a:lnSpc>
                          <a:spcPct val="150000"/>
                        </a:lnSpc>
                      </a:pPr>
                      <a:endParaRPr kumimoji="1" lang="ja-JP" altLang="ja-JP" sz="1200" b="0" u="none" kern="1200" dirty="0">
                        <a:solidFill>
                          <a:schemeClr val="tx1"/>
                        </a:solidFill>
                        <a:effectLst/>
                        <a:latin typeface="Meiryo UI" panose="020B0604030504040204" pitchFamily="50" charset="-128"/>
                        <a:ea typeface="Meiryo UI" panose="020B0604030504040204" pitchFamily="50" charset="-128"/>
                        <a:cs typeface="+mn-cs"/>
                      </a:endParaRPr>
                    </a:p>
                  </a:txBody>
                  <a:tcPr marL="68580" marR="68580" marT="0" marB="0"/>
                </a:tc>
                <a:tc>
                  <a:txBody>
                    <a:bodyPr/>
                    <a:lstStyle/>
                    <a:p>
                      <a:pPr marL="0" marR="0" lvl="0" indent="0" algn="ctr" defTabSz="995690" rtl="0" eaLnBrk="1" fontAlgn="base" latinLnBrk="0" hangingPunct="0">
                        <a:lnSpc>
                          <a:spcPct val="150000"/>
                        </a:lnSpc>
                        <a:spcBef>
                          <a:spcPts val="0"/>
                        </a:spcBef>
                        <a:spcAft>
                          <a:spcPts val="0"/>
                        </a:spcAft>
                        <a:buClrTx/>
                        <a:buSzTx/>
                        <a:buFontTx/>
                        <a:buNone/>
                        <a:tabLst/>
                        <a:defRPr/>
                      </a:pPr>
                      <a:r>
                        <a:rPr lang="ja-JP" altLang="en-US" sz="1100" kern="100" dirty="0">
                          <a:effectLst/>
                          <a:latin typeface="Meiryo UI" panose="020B0604030504040204" pitchFamily="50" charset="-128"/>
                          <a:ea typeface="Meiryo UI" panose="020B0604030504040204" pitchFamily="50" charset="-128"/>
                        </a:rPr>
                        <a:t>中小企業診断士</a:t>
                      </a:r>
                      <a:endParaRPr lang="en-US" altLang="ja-JP" sz="1100" kern="100" dirty="0">
                        <a:effectLst/>
                        <a:latin typeface="Meiryo UI" panose="020B0604030504040204" pitchFamily="50" charset="-128"/>
                        <a:ea typeface="Meiryo UI" panose="020B0604030504040204" pitchFamily="50" charset="-128"/>
                      </a:endParaRPr>
                    </a:p>
                    <a:p>
                      <a:pPr algn="ctr" fontAlgn="base" hangingPunct="0">
                        <a:lnSpc>
                          <a:spcPct val="150000"/>
                        </a:lnSpc>
                      </a:pPr>
                      <a:r>
                        <a:rPr lang="ja-JP" sz="1100" kern="100" dirty="0">
                          <a:effectLst/>
                          <a:latin typeface="Meiryo UI" panose="020B0604030504040204" pitchFamily="50" charset="-128"/>
                          <a:ea typeface="Meiryo UI" panose="020B0604030504040204" pitchFamily="50" charset="-128"/>
                        </a:rPr>
                        <a:t>林</a:t>
                      </a:r>
                      <a:r>
                        <a:rPr lang="en-US" altLang="ja-JP" sz="1100" kern="100" dirty="0">
                          <a:effectLst/>
                          <a:latin typeface="Meiryo UI" panose="020B0604030504040204" pitchFamily="50" charset="-128"/>
                          <a:ea typeface="Meiryo UI" panose="020B0604030504040204" pitchFamily="50" charset="-128"/>
                        </a:rPr>
                        <a:t> </a:t>
                      </a:r>
                      <a:r>
                        <a:rPr lang="ja-JP" altLang="en-US" sz="1100" kern="100" dirty="0">
                          <a:effectLst/>
                          <a:latin typeface="Meiryo UI" panose="020B0604030504040204" pitchFamily="50" charset="-128"/>
                          <a:ea typeface="Meiryo UI" panose="020B0604030504040204" pitchFamily="50" charset="-128"/>
                        </a:rPr>
                        <a:t>直樹氏</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3102706561"/>
                  </a:ext>
                </a:extLst>
              </a:tr>
              <a:tr h="439903">
                <a:tc>
                  <a:txBody>
                    <a:bodyPr/>
                    <a:lstStyle/>
                    <a:p>
                      <a:pPr algn="ctr" fontAlgn="base" hangingPunct="0">
                        <a:lnSpc>
                          <a:spcPct val="200000"/>
                        </a:lnSpc>
                      </a:pPr>
                      <a:r>
                        <a:rPr lang="ja-JP" altLang="en-US" sz="1200" kern="100" dirty="0">
                          <a:effectLst/>
                          <a:latin typeface="Meiryo UI" panose="020B0604030504040204" pitchFamily="50" charset="-128"/>
                          <a:ea typeface="Meiryo UI" panose="020B0604030504040204" pitchFamily="50" charset="-128"/>
                        </a:rPr>
                        <a:t>④</a:t>
                      </a:r>
                      <a:endParaRPr lang="en-US" altLang="ja-JP" sz="1200" kern="100" dirty="0">
                        <a:effectLst/>
                        <a:latin typeface="Meiryo UI" panose="020B0604030504040204" pitchFamily="50" charset="-128"/>
                        <a:ea typeface="Meiryo UI" panose="020B0604030504040204" pitchFamily="50" charset="-128"/>
                      </a:endParaRPr>
                    </a:p>
                  </a:txBody>
                  <a:tcPr marL="68580" marR="68580" marT="0" marB="0"/>
                </a:tc>
                <a:tc>
                  <a:txBody>
                    <a:bodyPr/>
                    <a:lstStyle/>
                    <a:p>
                      <a:pPr algn="l" fontAlgn="base" hangingPunct="0">
                        <a:lnSpc>
                          <a:spcPct val="150000"/>
                        </a:lnSpc>
                      </a:pPr>
                      <a:r>
                        <a:rPr lang="ja-JP" sz="1100" kern="100" dirty="0">
                          <a:effectLst/>
                          <a:latin typeface="Meiryo UI" panose="020B0604030504040204" pitchFamily="50" charset="-128"/>
                          <a:ea typeface="Meiryo UI" panose="020B0604030504040204" pitchFamily="50" charset="-128"/>
                        </a:rPr>
                        <a:t>「商談会までにやっておきたい広報活動・プレスリリース</a:t>
                      </a:r>
                      <a:endParaRPr lang="en-US" altLang="ja-JP" sz="1100" kern="100" dirty="0">
                        <a:effectLst/>
                        <a:latin typeface="Meiryo UI" panose="020B0604030504040204" pitchFamily="50" charset="-128"/>
                        <a:ea typeface="Meiryo UI" panose="020B0604030504040204" pitchFamily="50" charset="-128"/>
                      </a:endParaRPr>
                    </a:p>
                    <a:p>
                      <a:pPr algn="l" fontAlgn="base" hangingPunct="0">
                        <a:lnSpc>
                          <a:spcPct val="150000"/>
                        </a:lnSpc>
                      </a:pPr>
                      <a:r>
                        <a:rPr lang="ja-JP" altLang="en-US" sz="1100" kern="100" dirty="0">
                          <a:effectLst/>
                          <a:latin typeface="Meiryo UI" panose="020B0604030504040204" pitchFamily="50" charset="-128"/>
                          <a:ea typeface="Meiryo UI" panose="020B0604030504040204" pitchFamily="50" charset="-128"/>
                        </a:rPr>
                        <a:t>　</a:t>
                      </a:r>
                      <a:r>
                        <a:rPr lang="ja-JP" sz="1100" kern="100" dirty="0">
                          <a:effectLst/>
                          <a:latin typeface="Meiryo UI" panose="020B0604030504040204" pitchFamily="50" charset="-128"/>
                          <a:ea typeface="Meiryo UI" panose="020B0604030504040204" pitchFamily="50" charset="-128"/>
                        </a:rPr>
                        <a:t>について」</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fontAlgn="base" hangingPunct="0">
                        <a:lnSpc>
                          <a:spcPct val="150000"/>
                        </a:lnSpc>
                      </a:pPr>
                      <a:r>
                        <a:rPr kumimoji="1" lang="en-US" altLang="ja-JP" sz="1200" b="0" u="none"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https://youtu.be/J9E6rPMoAl0</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ctr" fontAlgn="base" hangingPunct="0">
                        <a:lnSpc>
                          <a:spcPct val="150000"/>
                        </a:lnSpc>
                      </a:pPr>
                      <a:r>
                        <a:rPr lang="ja-JP" altLang="en-US" sz="1100" kern="100" dirty="0">
                          <a:effectLst/>
                          <a:latin typeface="Meiryo UI" panose="020B0604030504040204" pitchFamily="50" charset="-128"/>
                          <a:ea typeface="Meiryo UI" panose="020B0604030504040204" pitchFamily="50" charset="-128"/>
                        </a:rPr>
                        <a:t>広報ジャーナリスト</a:t>
                      </a:r>
                      <a:endParaRPr lang="en-US" altLang="ja-JP" sz="1100" kern="100" dirty="0">
                        <a:effectLst/>
                        <a:latin typeface="Meiryo UI" panose="020B0604030504040204" pitchFamily="50" charset="-128"/>
                        <a:ea typeface="Meiryo UI" panose="020B0604030504040204" pitchFamily="50" charset="-128"/>
                      </a:endParaRPr>
                    </a:p>
                    <a:p>
                      <a:pPr algn="ctr" fontAlgn="base" hangingPunct="0">
                        <a:lnSpc>
                          <a:spcPct val="150000"/>
                        </a:lnSpc>
                      </a:pPr>
                      <a:r>
                        <a:rPr lang="ja-JP" sz="1100" kern="100" dirty="0">
                          <a:effectLst/>
                          <a:latin typeface="Meiryo UI" panose="020B0604030504040204" pitchFamily="50" charset="-128"/>
                          <a:ea typeface="Meiryo UI" panose="020B0604030504040204" pitchFamily="50" charset="-128"/>
                        </a:rPr>
                        <a:t>福満</a:t>
                      </a:r>
                      <a:r>
                        <a:rPr lang="en-US" altLang="ja-JP" sz="1100" kern="100" dirty="0">
                          <a:effectLst/>
                          <a:latin typeface="Meiryo UI" panose="020B0604030504040204" pitchFamily="50" charset="-128"/>
                          <a:ea typeface="Meiryo UI" panose="020B0604030504040204" pitchFamily="50" charset="-128"/>
                        </a:rPr>
                        <a:t> </a:t>
                      </a:r>
                      <a:r>
                        <a:rPr lang="ja-JP" altLang="en-US" sz="1100" kern="100" dirty="0">
                          <a:effectLst/>
                          <a:latin typeface="Meiryo UI" panose="020B0604030504040204" pitchFamily="50" charset="-128"/>
                          <a:ea typeface="Meiryo UI" panose="020B0604030504040204" pitchFamily="50" charset="-128"/>
                        </a:rPr>
                        <a:t>ヒロユキ氏</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501957155"/>
                  </a:ext>
                </a:extLst>
              </a:tr>
            </a:tbl>
          </a:graphicData>
        </a:graphic>
      </p:graphicFrame>
      <p:sp>
        <p:nvSpPr>
          <p:cNvPr id="10" name="テキスト ボックス 9">
            <a:extLst>
              <a:ext uri="{FF2B5EF4-FFF2-40B4-BE49-F238E27FC236}">
                <a16:creationId xmlns:a16="http://schemas.microsoft.com/office/drawing/2014/main" id="{8663618A-6A16-C8EA-3A6C-437D70C6404A}"/>
              </a:ext>
            </a:extLst>
          </p:cNvPr>
          <p:cNvSpPr txBox="1"/>
          <p:nvPr/>
        </p:nvSpPr>
        <p:spPr>
          <a:xfrm>
            <a:off x="0" y="2226163"/>
            <a:ext cx="7386500" cy="307777"/>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rPr>
              <a:t>＊上記セミナーは、すべてオンラインで配信中！ ぜひご視聴いただき、</a:t>
            </a:r>
            <a:r>
              <a:rPr lang="ja-JP" altLang="en-US" sz="1400" dirty="0">
                <a:latin typeface="Meiryo UI" panose="020B0604030504040204" pitchFamily="50" charset="-128"/>
                <a:ea typeface="Meiryo UI" panose="020B0604030504040204" pitchFamily="50" charset="-128"/>
              </a:rPr>
              <a:t>出展</a:t>
            </a:r>
            <a:r>
              <a:rPr kumimoji="1" lang="ja-JP" altLang="en-US" sz="1400" dirty="0">
                <a:latin typeface="Meiryo UI" panose="020B0604030504040204" pitchFamily="50" charset="-128"/>
                <a:ea typeface="Meiryo UI" panose="020B0604030504040204" pitchFamily="50" charset="-128"/>
              </a:rPr>
              <a:t>にお役立てください！</a:t>
            </a:r>
            <a:endParaRPr lang="ja-JP" altLang="en-US" sz="1400" dirty="0"/>
          </a:p>
        </p:txBody>
      </p:sp>
      <p:sp>
        <p:nvSpPr>
          <p:cNvPr id="4" name="テキスト ボックス 3">
            <a:extLst>
              <a:ext uri="{FF2B5EF4-FFF2-40B4-BE49-F238E27FC236}">
                <a16:creationId xmlns:a16="http://schemas.microsoft.com/office/drawing/2014/main" id="{99154195-7283-DD75-1459-AD394E245C0F}"/>
              </a:ext>
            </a:extLst>
          </p:cNvPr>
          <p:cNvSpPr txBox="1"/>
          <p:nvPr/>
        </p:nvSpPr>
        <p:spPr>
          <a:xfrm>
            <a:off x="5700799" y="8098973"/>
            <a:ext cx="682082"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フリガナ</a:t>
            </a:r>
          </a:p>
        </p:txBody>
      </p:sp>
      <p:pic>
        <p:nvPicPr>
          <p:cNvPr id="12" name="図 11">
            <a:extLst>
              <a:ext uri="{FF2B5EF4-FFF2-40B4-BE49-F238E27FC236}">
                <a16:creationId xmlns:a16="http://schemas.microsoft.com/office/drawing/2014/main" id="{707D8316-3581-0A78-BBEC-A1211B8199C3}"/>
              </a:ext>
            </a:extLst>
          </p:cNvPr>
          <p:cNvPicPr>
            <a:picLocks noChangeAspect="1"/>
          </p:cNvPicPr>
          <p:nvPr/>
        </p:nvPicPr>
        <p:blipFill>
          <a:blip r:embed="rId6"/>
          <a:stretch>
            <a:fillRect/>
          </a:stretch>
        </p:blipFill>
        <p:spPr>
          <a:xfrm>
            <a:off x="1188343" y="2520076"/>
            <a:ext cx="5423478" cy="2864352"/>
          </a:xfrm>
          <a:prstGeom prst="rect">
            <a:avLst/>
          </a:prstGeom>
        </p:spPr>
      </p:pic>
    </p:spTree>
    <p:extLst>
      <p:ext uri="{BB962C8B-B14F-4D97-AF65-F5344CB8AC3E}">
        <p14:creationId xmlns:p14="http://schemas.microsoft.com/office/powerpoint/2010/main" val="30493608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5138</TotalTime>
  <Words>938</Words>
  <Application>Microsoft Office PowerPoint</Application>
  <PresentationFormat>ユーザー設定</PresentationFormat>
  <Paragraphs>126</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HG丸ｺﾞｼｯｸM-PRO</vt:lpstr>
      <vt:lpstr>Meiryo UI</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tanizaki</dc:creator>
  <cp:lastModifiedBy>商工会 姫路市</cp:lastModifiedBy>
  <cp:revision>214</cp:revision>
  <cp:lastPrinted>2025-07-11T04:38:29Z</cp:lastPrinted>
  <dcterms:created xsi:type="dcterms:W3CDTF">2013-09-12T05:37:04Z</dcterms:created>
  <dcterms:modified xsi:type="dcterms:W3CDTF">2025-07-11T04:39:46Z</dcterms:modified>
</cp:coreProperties>
</file>